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728" r:id="rId3"/>
    <p:sldId id="722" r:id="rId4"/>
    <p:sldId id="725" r:id="rId5"/>
    <p:sldId id="265" r:id="rId6"/>
    <p:sldId id="717" r:id="rId7"/>
    <p:sldId id="274" r:id="rId8"/>
    <p:sldId id="280" r:id="rId9"/>
    <p:sldId id="279" r:id="rId10"/>
    <p:sldId id="720" r:id="rId11"/>
    <p:sldId id="716" r:id="rId12"/>
    <p:sldId id="730" r:id="rId13"/>
    <p:sldId id="268" r:id="rId14"/>
    <p:sldId id="729" r:id="rId15"/>
    <p:sldId id="721" r:id="rId16"/>
    <p:sldId id="719" r:id="rId17"/>
    <p:sldId id="726" r:id="rId18"/>
    <p:sldId id="723" r:id="rId19"/>
  </p:sldIdLst>
  <p:sldSz cx="12192000" cy="6858000"/>
  <p:notesSz cx="6858000" cy="9144000"/>
  <p:embeddedFontLst>
    <p:embeddedFont>
      <p:font typeface="Open Sans Light" panose="020B060402020202020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751">
          <p15:clr>
            <a:srgbClr val="9AA0A6"/>
          </p15:clr>
        </p15:guide>
        <p15:guide id="2" orient="horz" pos="3795">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h4ZIRNz3W4H8KOtL7+YrZFKhQV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5E2A64-983E-4C49-9518-3C3AE52FC5D6}">
  <a:tblStyle styleId="{BE5E2A64-983E-4C49-9518-3C3AE52FC5D6}" styleName="Table_0">
    <a:wholeTbl>
      <a:tcTxStyle b="off" i="off">
        <a:font>
          <a:latin typeface="Avenir Next"/>
          <a:ea typeface="Avenir Next"/>
          <a:cs typeface="Avenir Nex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E6E6E6"/>
          </a:solidFill>
        </a:fill>
      </a:tcStyle>
    </a:band1H>
    <a:band2H>
      <a:tcTxStyle b="off" i="off"/>
      <a:tcStyle>
        <a:tcBdr/>
      </a:tcStyle>
    </a:band2H>
    <a:band1V>
      <a:tcTxStyle b="off" i="off"/>
      <a:tcStyle>
        <a:tcBdr/>
        <a:fill>
          <a:solidFill>
            <a:srgbClr val="E6E6E6"/>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ff" i="off"/>
      <a:tcStyle>
        <a:tcBdr/>
      </a:tcStyle>
    </a:seCell>
    <a:swCell>
      <a:tcTxStyle b="off" i="off"/>
      <a:tcStyle>
        <a:tcBdr/>
      </a:tcStyle>
    </a:swCell>
    <a:firstRow>
      <a:tcTxStyle b="on" i="off">
        <a:font>
          <a:latin typeface="Avenir Next"/>
          <a:ea typeface="Avenir Next"/>
          <a:cs typeface="Avenir Next"/>
        </a:font>
        <a:schemeClr val="lt1"/>
      </a:tcTxStyle>
      <a:tcStyle>
        <a:tcBdr/>
        <a:fill>
          <a:solidFill>
            <a:schemeClr val="dk1"/>
          </a:solidFill>
        </a:fill>
      </a:tcStyle>
    </a:firstRow>
    <a:neCell>
      <a:tcTxStyle b="off" i="off"/>
      <a:tcStyle>
        <a:tcBdr/>
      </a:tcStyle>
    </a:neCell>
    <a:nwCell>
      <a:tcTxStyle b="off" i="off"/>
      <a:tcStyle>
        <a:tcBdr/>
      </a:tcStyle>
    </a:nwCell>
  </a:tblStyle>
  <a:tblStyle styleId="{4195E493-088B-49EC-A38E-D8A72A16FCAD}" styleName="Table_1">
    <a:wholeTbl>
      <a:tcTxStyle b="off" i="off">
        <a:font>
          <a:latin typeface="Avenir Next"/>
          <a:ea typeface="Avenir Next"/>
          <a:cs typeface="Avenir Nex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chemeClr val="dk1"/>
          </a:solidFill>
        </a:fill>
      </a:tcStyle>
    </a:band1H>
    <a:band2H>
      <a:tcTxStyle b="off" i="off"/>
      <a:tcStyle>
        <a:tcBdr/>
      </a:tcStyle>
    </a:band2H>
    <a:band1V>
      <a:tcTxStyle b="off" i="off"/>
      <a:tcStyle>
        <a:tcBdr/>
        <a:fill>
          <a:solidFill>
            <a:schemeClr val="dk1"/>
          </a:solidFill>
        </a:fill>
      </a:tcStyle>
    </a:band1V>
    <a:band2V>
      <a:tcTxStyle b="off" i="off"/>
      <a:tcStyle>
        <a:tcBdr/>
      </a:tcStyle>
    </a:band2V>
    <a:lastCol>
      <a:tcTxStyle b="on" i="off">
        <a:font>
          <a:latin typeface="Avenir Next"/>
          <a:ea typeface="Avenir Next"/>
          <a:cs typeface="Avenir Next"/>
        </a:font>
        <a:schemeClr val="lt1"/>
      </a:tcTxStyle>
      <a:tcStyle>
        <a:tcBdr/>
        <a:fill>
          <a:solidFill>
            <a:schemeClr val="accent1"/>
          </a:solidFill>
        </a:fill>
      </a:tcStyle>
    </a:lastCol>
    <a:firstCol>
      <a:tcTxStyle b="on" i="off">
        <a:font>
          <a:latin typeface="Avenir Next"/>
          <a:ea typeface="Avenir Next"/>
          <a:cs typeface="Avenir Next"/>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venir Next"/>
          <a:ea typeface="Avenir Next"/>
          <a:cs typeface="Avenir Next"/>
        </a:font>
        <a:schemeClr val="dk1"/>
      </a:tcTxStyle>
      <a:tcStyle>
        <a:tcBdr/>
      </a:tcStyle>
    </a:seCell>
    <a:swCell>
      <a:tcTxStyle b="on" i="off">
        <a:font>
          <a:latin typeface="Avenir Next"/>
          <a:ea typeface="Avenir Next"/>
          <a:cs typeface="Avenir Next"/>
        </a:font>
        <a:schemeClr val="dk1"/>
      </a:tcTxStyle>
      <a:tcStyle>
        <a:tcBdr/>
      </a:tcStyle>
    </a:swCell>
    <a:firstRow>
      <a:tcTxStyle b="on" i="off">
        <a:font>
          <a:latin typeface="Avenir Next"/>
          <a:ea typeface="Avenir Next"/>
          <a:cs typeface="Avenir Next"/>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20440967-4411-4EBF-A59C-B698EE41B97F}"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autoAdjust="0"/>
    <p:restoredTop sz="67241" autoAdjust="0"/>
  </p:normalViewPr>
  <p:slideViewPr>
    <p:cSldViewPr snapToGrid="0">
      <p:cViewPr varScale="1">
        <p:scale>
          <a:sx n="57" d="100"/>
          <a:sy n="57" d="100"/>
        </p:scale>
        <p:origin x="678" y="72"/>
      </p:cViewPr>
      <p:guideLst>
        <p:guide pos="4751"/>
        <p:guide orient="horz"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72"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6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9" name="Google Shape;5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70967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67309" indent="0">
              <a:lnSpc>
                <a:spcPct val="100000"/>
              </a:lnSpc>
              <a:buNone/>
            </a:pPr>
            <a:r>
              <a:rPr lang="en-US" sz="2100" dirty="0" smtClean="0">
                <a:solidFill>
                  <a:schemeClr val="tx1"/>
                </a:solidFill>
              </a:rPr>
              <a:t>In order to fulfill the need for enhanced interoperability between processes at substation and enterprise levels, the roadmap of the project should also include the development of mapping functions between CIM and 61850.</a:t>
            </a:r>
          </a:p>
          <a:p>
            <a:pPr marL="1218520" lvl="1" indent="-541641">
              <a:lnSpc>
                <a:spcPct val="100000"/>
              </a:lnSpc>
            </a:pPr>
            <a:r>
              <a:rPr lang="en-US" sz="1700" dirty="0" smtClean="0">
                <a:solidFill>
                  <a:schemeClr val="tx1"/>
                </a:solidFill>
              </a:rPr>
              <a:t>New standard IEC 62361-102 provides recommendation to both CIM and IEC 61850 groups to improve both standards’ cross-compatibility</a:t>
            </a:r>
          </a:p>
          <a:p>
            <a:pPr marL="1218520" lvl="1" indent="-541641">
              <a:lnSpc>
                <a:spcPct val="100000"/>
              </a:lnSpc>
            </a:pPr>
            <a:r>
              <a:rPr lang="en-US" sz="1700" dirty="0" smtClean="0">
                <a:solidFill>
                  <a:schemeClr val="tx1"/>
                </a:solidFill>
              </a:rPr>
              <a:t>But the standard 62361-102 focuses only on one way: IEC CIM configuration from IEC 61850</a:t>
            </a:r>
          </a:p>
          <a:p>
            <a:pPr marL="67309" indent="0">
              <a:lnSpc>
                <a:spcPct val="100000"/>
              </a:lnSpc>
              <a:buNone/>
            </a:pPr>
            <a:r>
              <a:rPr lang="en-US" sz="2100" dirty="0" smtClean="0">
                <a:solidFill>
                  <a:schemeClr val="tx1"/>
                </a:solidFill>
              </a:rPr>
              <a:t>The mapping functions to be developed should be automatic, configurable and bidirectional.</a:t>
            </a:r>
          </a:p>
          <a:p>
            <a:pPr marL="1218520" lvl="1" indent="-541641">
              <a:lnSpc>
                <a:spcPct val="100000"/>
              </a:lnSpc>
            </a:pPr>
            <a:r>
              <a:rPr lang="en-US" sz="1700" dirty="0" smtClean="0">
                <a:solidFill>
                  <a:schemeClr val="tx1"/>
                </a:solidFill>
              </a:rPr>
              <a:t>CIM and IEC 61850 are both based on XML file for representation of a configuration. Automatic rules could be derived from the standard based on which open source transformations could be developed.</a:t>
            </a:r>
          </a:p>
          <a:p>
            <a:pPr marL="1218520" lvl="1" indent="-541641">
              <a:lnSpc>
                <a:spcPct val="100000"/>
              </a:lnSpc>
            </a:pPr>
            <a:r>
              <a:rPr lang="en-US" sz="1700" dirty="0" smtClean="0">
                <a:solidFill>
                  <a:schemeClr val="tx1"/>
                </a:solidFill>
              </a:rPr>
              <a:t>Transformations will have to focus not only on XML but also on semantic of data</a:t>
            </a:r>
          </a:p>
          <a:p>
            <a:pPr marL="1218520" lvl="1" indent="-541641">
              <a:lnSpc>
                <a:spcPct val="100000"/>
              </a:lnSpc>
            </a:pPr>
            <a:r>
              <a:rPr lang="en-US" sz="1700" dirty="0" smtClean="0">
                <a:solidFill>
                  <a:schemeClr val="tx1"/>
                </a:solidFill>
              </a:rPr>
              <a:t>Transformations are needed both ways  (from IEC 61850 to CIM and from CIM to IEC 61850)</a:t>
            </a:r>
          </a:p>
          <a:p>
            <a:pPr marL="67309" indent="0">
              <a:lnSpc>
                <a:spcPct val="100000"/>
              </a:lnSpc>
              <a:buNone/>
            </a:pPr>
            <a:endParaRPr lang="en-US" sz="2133" dirty="0" smtClean="0">
              <a:solidFill>
                <a:schemeClr val="tx1"/>
              </a:solidFill>
            </a:endParaRPr>
          </a:p>
          <a:p>
            <a:endParaRPr lang="nl-NL" dirty="0"/>
          </a:p>
        </p:txBody>
      </p:sp>
      <p:sp>
        <p:nvSpPr>
          <p:cNvPr id="4" name="Tijdelijke aanduiding voor dianumm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2959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67309" indent="0">
              <a:lnSpc>
                <a:spcPct val="100000"/>
              </a:lnSpc>
              <a:buNone/>
            </a:pPr>
            <a:r>
              <a:rPr lang="en-US" sz="2100" dirty="0" smtClean="0">
                <a:solidFill>
                  <a:schemeClr val="tx1"/>
                </a:solidFill>
              </a:rPr>
              <a:t>In order to fulfill the need for enhanced interoperability between processes at substation and enterprise levels, the roadmap of the project should also include the development of mapping functions between CIM and 61850.</a:t>
            </a:r>
          </a:p>
          <a:p>
            <a:pPr marL="1218520" lvl="1" indent="-541641">
              <a:lnSpc>
                <a:spcPct val="100000"/>
              </a:lnSpc>
            </a:pPr>
            <a:r>
              <a:rPr lang="en-US" sz="1700" dirty="0" smtClean="0">
                <a:solidFill>
                  <a:schemeClr val="tx1"/>
                </a:solidFill>
              </a:rPr>
              <a:t>New standard IEC 62361-102 provides recommendation to both CIM and IEC 61850 groups to improve both standards’ cross-compatibility</a:t>
            </a:r>
          </a:p>
          <a:p>
            <a:pPr marL="1218520" lvl="1" indent="-541641">
              <a:lnSpc>
                <a:spcPct val="100000"/>
              </a:lnSpc>
            </a:pPr>
            <a:r>
              <a:rPr lang="en-US" sz="1700" dirty="0" smtClean="0">
                <a:solidFill>
                  <a:schemeClr val="tx1"/>
                </a:solidFill>
              </a:rPr>
              <a:t>But the standard 62361-102 focuses only on one way: IEC CIM configuration from IEC 61850</a:t>
            </a:r>
          </a:p>
          <a:p>
            <a:pPr marL="67309" indent="0">
              <a:lnSpc>
                <a:spcPct val="100000"/>
              </a:lnSpc>
              <a:buNone/>
            </a:pPr>
            <a:r>
              <a:rPr lang="en-US" sz="2100" dirty="0" smtClean="0">
                <a:solidFill>
                  <a:schemeClr val="tx1"/>
                </a:solidFill>
              </a:rPr>
              <a:t>The mapping functions to be developed should be automatic, configurable and bidirectional.</a:t>
            </a:r>
          </a:p>
          <a:p>
            <a:pPr marL="1218520" lvl="1" indent="-541641">
              <a:lnSpc>
                <a:spcPct val="100000"/>
              </a:lnSpc>
            </a:pPr>
            <a:r>
              <a:rPr lang="en-US" sz="1700" dirty="0" smtClean="0">
                <a:solidFill>
                  <a:schemeClr val="tx1"/>
                </a:solidFill>
              </a:rPr>
              <a:t>CIM and IEC 61850 are both based on XML file for representation of a configuration. Automatic rules could be derived from the standard based on which open source transformations could be developed.</a:t>
            </a:r>
          </a:p>
          <a:p>
            <a:pPr marL="1218520" lvl="1" indent="-541641">
              <a:lnSpc>
                <a:spcPct val="100000"/>
              </a:lnSpc>
            </a:pPr>
            <a:r>
              <a:rPr lang="en-US" sz="1700" dirty="0" smtClean="0">
                <a:solidFill>
                  <a:schemeClr val="tx1"/>
                </a:solidFill>
              </a:rPr>
              <a:t>Transformations will have to focus not only on XML but also on semantic of data</a:t>
            </a:r>
          </a:p>
          <a:p>
            <a:pPr marL="1218520" lvl="1" indent="-541641">
              <a:lnSpc>
                <a:spcPct val="100000"/>
              </a:lnSpc>
            </a:pPr>
            <a:r>
              <a:rPr lang="en-US" sz="1700" dirty="0" smtClean="0">
                <a:solidFill>
                  <a:schemeClr val="tx1"/>
                </a:solidFill>
              </a:rPr>
              <a:t>Transformations are needed both ways  (from IEC 61850 to CIM and from CIM to IEC 61850)</a:t>
            </a:r>
          </a:p>
          <a:p>
            <a:pPr marL="67309" indent="0">
              <a:lnSpc>
                <a:spcPct val="100000"/>
              </a:lnSpc>
              <a:buNone/>
            </a:pPr>
            <a:endParaRPr lang="en-US" sz="2133" dirty="0" smtClean="0">
              <a:solidFill>
                <a:schemeClr val="tx1"/>
              </a:solidFill>
            </a:endParaRPr>
          </a:p>
          <a:p>
            <a:endParaRPr lang="nl-NL" dirty="0"/>
          </a:p>
        </p:txBody>
      </p:sp>
      <p:sp>
        <p:nvSpPr>
          <p:cNvPr id="4" name="Tijdelijke aanduiding voor dianumm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052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93167fd9a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93167fd9ac_0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09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6" name="Google Shape;766;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US" sz="1200" b="0" i="0" u="none" strike="noStrike" cap="none">
                <a:solidFill>
                  <a:srgbClr val="000000"/>
                </a:solidFill>
                <a:latin typeface="Century Gothic"/>
                <a:ea typeface="Century Gothic"/>
                <a:cs typeface="Century Gothic"/>
                <a:sym typeface="Century Gothic"/>
              </a:rPr>
              <a:t>18</a:t>
            </a:fld>
            <a:endParaRPr sz="12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99479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aa9c232_6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g853aa9c232_6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Talking Points:</a:t>
            </a:r>
            <a:endParaRPr/>
          </a:p>
          <a:p>
            <a:pPr marL="0" lvl="0" indent="0" algn="l" rtl="0">
              <a:lnSpc>
                <a:spcPct val="100000"/>
              </a:lnSpc>
              <a:spcBef>
                <a:spcPts val="0"/>
              </a:spcBef>
              <a:spcAft>
                <a:spcPts val="0"/>
              </a:spcAft>
              <a:buSzPts val="1400"/>
              <a:buNone/>
            </a:pPr>
            <a:r>
              <a:rPr lang="en-US"/>
              <a:t>- LF Energy is taking the power of Linux and focusing it on energy</a:t>
            </a:r>
            <a:endParaRPr/>
          </a:p>
          <a:p>
            <a:pPr marL="171450" lvl="0" indent="-171450" algn="l" rtl="0">
              <a:lnSpc>
                <a:spcPct val="100000"/>
              </a:lnSpc>
              <a:spcBef>
                <a:spcPts val="0"/>
              </a:spcBef>
              <a:spcAft>
                <a:spcPts val="0"/>
              </a:spcAft>
              <a:buClr>
                <a:schemeClr val="lt1"/>
              </a:buClr>
              <a:buSzPts val="1200"/>
              <a:buFont typeface="Arial"/>
              <a:buChar char="•"/>
            </a:pPr>
            <a:r>
              <a:rPr lang="en-US"/>
              <a:t>But why do we exist?</a:t>
            </a:r>
            <a:endParaRPr/>
          </a:p>
          <a:p>
            <a:pPr marL="171450" lvl="0" indent="-171450" algn="l" rtl="0">
              <a:lnSpc>
                <a:spcPct val="100000"/>
              </a:lnSpc>
              <a:spcBef>
                <a:spcPts val="0"/>
              </a:spcBef>
              <a:spcAft>
                <a:spcPts val="0"/>
              </a:spcAft>
              <a:buClr>
                <a:schemeClr val="lt1"/>
              </a:buClr>
              <a:buSzPts val="1200"/>
              <a:buFont typeface="Arial"/>
              <a:buChar char="•"/>
            </a:pPr>
            <a:r>
              <a:rPr lang="en-US"/>
              <a:t>Because in energy we now face similar conditions as those examples we discussed in the private sector.</a:t>
            </a:r>
            <a:endParaRPr/>
          </a:p>
          <a:p>
            <a:pPr marL="171450" lvl="0" indent="-171450" algn="l" rtl="0">
              <a:lnSpc>
                <a:spcPct val="100000"/>
              </a:lnSpc>
              <a:spcBef>
                <a:spcPts val="0"/>
              </a:spcBef>
              <a:spcAft>
                <a:spcPts val="0"/>
              </a:spcAft>
              <a:buClr>
                <a:schemeClr val="lt1"/>
              </a:buClr>
              <a:buSzPts val="1200"/>
              <a:buFont typeface="Arial"/>
              <a:buChar char="•"/>
            </a:pPr>
            <a:r>
              <a:rPr lang="en-US"/>
              <a:t>We now must exist in an open source economy</a:t>
            </a:r>
            <a:endParaRPr/>
          </a:p>
          <a:p>
            <a:pPr marL="171450" lvl="0" indent="-95250" algn="l" rtl="0">
              <a:lnSpc>
                <a:spcPct val="100000"/>
              </a:lnSpc>
              <a:spcBef>
                <a:spcPts val="0"/>
              </a:spcBef>
              <a:spcAft>
                <a:spcPts val="0"/>
              </a:spcAft>
              <a:buClr>
                <a:schemeClr val="lt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532" name="Google Shape;532;g853aa9c232_6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359518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53aa9c232_0_16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g853aa9c232_0_16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Talking Points:</a:t>
            </a:r>
            <a:endParaRPr/>
          </a:p>
          <a:p>
            <a:pPr marL="0" lvl="0" indent="0" algn="l" rtl="0">
              <a:lnSpc>
                <a:spcPct val="100000"/>
              </a:lnSpc>
              <a:spcBef>
                <a:spcPts val="0"/>
              </a:spcBef>
              <a:spcAft>
                <a:spcPts val="0"/>
              </a:spcAft>
              <a:buSzPts val="1400"/>
              <a:buNone/>
            </a:pPr>
            <a:r>
              <a:rPr lang="en-US"/>
              <a:t>Disruption is what happens to people who don’t forecast what’s about to happen.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Transformation is better.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 The world around energy has changed</a:t>
            </a:r>
            <a:endParaRPr/>
          </a:p>
          <a:p>
            <a:pPr marL="0" lvl="0" indent="0" algn="l" rtl="0">
              <a:lnSpc>
                <a:spcPct val="100000"/>
              </a:lnSpc>
              <a:spcBef>
                <a:spcPts val="0"/>
              </a:spcBef>
              <a:spcAft>
                <a:spcPts val="0"/>
              </a:spcAft>
              <a:buSzPts val="1400"/>
              <a:buNone/>
            </a:pPr>
            <a:r>
              <a:rPr lang="en-US"/>
              <a:t>- It’s simultaneously opening opportunities like we’ve never seen before for those that change with it, as it rapidly erodes the relevance of those that don’t embrace the change</a:t>
            </a:r>
            <a:endParaRPr/>
          </a:p>
          <a:p>
            <a:pPr marL="0" lvl="0" indent="0" algn="l" rtl="0">
              <a:lnSpc>
                <a:spcPct val="100000"/>
              </a:lnSpc>
              <a:spcBef>
                <a:spcPts val="0"/>
              </a:spcBef>
              <a:spcAft>
                <a:spcPts val="0"/>
              </a:spcAft>
              <a:buSzPts val="1400"/>
              <a:buNone/>
            </a:pPr>
            <a:r>
              <a:rPr lang="en-US"/>
              <a:t>- We’ve seen it in other industries and no one in the energy industry is immune to the change that is happening in our industry.</a:t>
            </a:r>
            <a:endParaRPr/>
          </a:p>
          <a:p>
            <a:pPr marL="0" lvl="0" indent="0" algn="l" rtl="0">
              <a:lnSpc>
                <a:spcPct val="100000"/>
              </a:lnSpc>
              <a:spcBef>
                <a:spcPts val="0"/>
              </a:spcBef>
              <a:spcAft>
                <a:spcPts val="0"/>
              </a:spcAft>
              <a:buSzPts val="1400"/>
              <a:buNone/>
            </a:pPr>
            <a:endParaRPr/>
          </a:p>
        </p:txBody>
      </p:sp>
      <p:sp>
        <p:nvSpPr>
          <p:cNvPr id="525" name="Google Shape;525;g853aa9c232_0_16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684133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853aa9c232_0_7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g853aa9c232_0_7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chemeClr val="accent2"/>
                </a:solidFill>
                <a:latin typeface="Arial"/>
                <a:ea typeface="Arial"/>
                <a:cs typeface="Arial"/>
                <a:sym typeface="Arial"/>
              </a:rPr>
              <a:t>Virtual Functions</a:t>
            </a: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chemeClr val="dk1"/>
                </a:solidFill>
                <a:latin typeface="Arial"/>
                <a:ea typeface="Arial"/>
                <a:cs typeface="Arial"/>
                <a:sym typeface="Arial"/>
              </a:rPr>
              <a:t>Ability to run applications &amp; services in software over generic hardware versus purpose build appliance hardware</a:t>
            </a:r>
          </a:p>
          <a:p>
            <a:pPr marL="0" marR="0" lvl="0" indent="0" algn="l" rtl="0">
              <a:lnSpc>
                <a:spcPct val="100000"/>
              </a:lnSpc>
              <a:spcBef>
                <a:spcPts val="0"/>
              </a:spcBef>
              <a:spcAft>
                <a:spcPts val="0"/>
              </a:spcAft>
              <a:buClr>
                <a:srgbClr val="000000"/>
              </a:buClr>
              <a:buSzPts val="1200"/>
              <a:buFont typeface="Arial"/>
              <a:buNone/>
            </a:pPr>
            <a:endParaRPr lang="en-US" sz="1200" b="0" i="0" u="none" strike="noStrike" cap="none" dirty="0" smtClean="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chemeClr val="accent2"/>
                </a:solidFill>
                <a:latin typeface="Arial"/>
                <a:ea typeface="Arial"/>
                <a:cs typeface="Arial"/>
                <a:sym typeface="Arial"/>
              </a:rPr>
              <a:t>Automation</a:t>
            </a:r>
            <a:endParaRPr lang="en-US" sz="1200" b="0" i="0" u="none" strike="noStrike" cap="none" dirty="0" smtClean="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chemeClr val="dk1"/>
                </a:solidFill>
                <a:latin typeface="Arial"/>
                <a:ea typeface="Arial"/>
                <a:cs typeface="Arial"/>
                <a:sym typeface="Arial"/>
              </a:rPr>
              <a:t>Zero Touch Operations – design, policy, orchestration, management and runtime operations with closed loop control</a:t>
            </a:r>
          </a:p>
          <a:p>
            <a:pPr marL="0" marR="0" lvl="0" indent="0" algn="l" rtl="0">
              <a:lnSpc>
                <a:spcPct val="100000"/>
              </a:lnSpc>
              <a:spcBef>
                <a:spcPts val="0"/>
              </a:spcBef>
              <a:spcAft>
                <a:spcPts val="0"/>
              </a:spcAft>
              <a:buClr>
                <a:srgbClr val="000000"/>
              </a:buClr>
              <a:buSzPts val="1200"/>
              <a:buFont typeface="Arial"/>
              <a:buNone/>
            </a:pPr>
            <a:endParaRPr lang="en-US" sz="1200" b="0" i="0" u="none" strike="noStrike" cap="none" dirty="0" smtClean="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chemeClr val="accent2"/>
                </a:solidFill>
                <a:latin typeface="Arial"/>
                <a:ea typeface="Arial"/>
                <a:cs typeface="Arial"/>
                <a:sym typeface="Arial"/>
              </a:rPr>
              <a:t>Software-Defined</a:t>
            </a:r>
            <a:endParaRPr lang="en-US" sz="1200" b="0" i="0" u="none" strike="noStrike" cap="none" dirty="0" smtClean="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chemeClr val="dk1"/>
                </a:solidFill>
                <a:latin typeface="Arial"/>
                <a:ea typeface="Arial"/>
                <a:cs typeface="Arial"/>
                <a:sym typeface="Arial"/>
              </a:rPr>
              <a:t>Separation of Control plane </a:t>
            </a:r>
            <a:r>
              <a:rPr lang="en-US" sz="1200" b="0" i="0" u="none" strike="noStrike" cap="none" dirty="0" err="1" smtClean="0">
                <a:solidFill>
                  <a:schemeClr val="dk1"/>
                </a:solidFill>
                <a:latin typeface="Arial"/>
                <a:ea typeface="Arial"/>
                <a:cs typeface="Arial"/>
                <a:sym typeface="Arial"/>
              </a:rPr>
              <a:t>ie</a:t>
            </a:r>
            <a:r>
              <a:rPr lang="en-US" sz="1200" b="0" i="0" u="none" strike="noStrike" cap="none" dirty="0" smtClean="0">
                <a:solidFill>
                  <a:schemeClr val="dk1"/>
                </a:solidFill>
                <a:latin typeface="Arial"/>
                <a:ea typeface="Arial"/>
                <a:cs typeface="Arial"/>
                <a:sym typeface="Arial"/>
              </a:rPr>
              <a:t> where traffic should go from Data plane – actual traffic forwarding</a:t>
            </a:r>
          </a:p>
          <a:p>
            <a:pPr marL="0" marR="0" lvl="0" indent="0" algn="l" rtl="0">
              <a:lnSpc>
                <a:spcPct val="100000"/>
              </a:lnSpc>
              <a:spcBef>
                <a:spcPts val="0"/>
              </a:spcBef>
              <a:spcAft>
                <a:spcPts val="0"/>
              </a:spcAft>
              <a:buClr>
                <a:srgbClr val="000000"/>
              </a:buClr>
              <a:buSzPts val="1200"/>
              <a:buFont typeface="Arial"/>
              <a:buNone/>
            </a:pPr>
            <a:endParaRPr lang="en-US" sz="1200" b="0" i="0" u="none" strike="noStrike" cap="none" dirty="0" smtClean="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chemeClr val="accent2"/>
                </a:solidFill>
                <a:latin typeface="Arial"/>
                <a:ea typeface="Arial"/>
                <a:cs typeface="Arial"/>
                <a:sym typeface="Arial"/>
              </a:rPr>
              <a:t>Disaggregation</a:t>
            </a:r>
            <a:endParaRPr lang="en-US" sz="1200" b="0" i="0" u="none" strike="noStrike" cap="none" dirty="0" smtClean="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smtClean="0">
                <a:solidFill>
                  <a:schemeClr val="dk1"/>
                </a:solidFill>
                <a:latin typeface="Arial"/>
                <a:ea typeface="Arial"/>
                <a:cs typeface="Arial"/>
                <a:sym typeface="Arial"/>
              </a:rPr>
              <a:t>Ability to separate hardware from software – other term white-boxes</a:t>
            </a:r>
          </a:p>
          <a:p>
            <a:pPr marL="0" lvl="0" indent="0" algn="l" rtl="0">
              <a:lnSpc>
                <a:spcPct val="100000"/>
              </a:lnSpc>
              <a:spcBef>
                <a:spcPts val="0"/>
              </a:spcBef>
              <a:spcAft>
                <a:spcPts val="0"/>
              </a:spcAft>
              <a:buSzPts val="1400"/>
              <a:buNone/>
            </a:pPr>
            <a:endParaRPr dirty="0"/>
          </a:p>
        </p:txBody>
      </p:sp>
      <p:sp>
        <p:nvSpPr>
          <p:cNvPr id="692" name="Google Shape;692;g853aa9c232_0_7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extLst>
      <p:ext uri="{BB962C8B-B14F-4D97-AF65-F5344CB8AC3E}">
        <p14:creationId xmlns:p14="http://schemas.microsoft.com/office/powerpoint/2010/main" val="237871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67730" indent="0">
              <a:lnSpc>
                <a:spcPct val="100000"/>
              </a:lnSpc>
              <a:buNone/>
            </a:pPr>
            <a:r>
              <a:rPr lang="en-US" sz="1200" dirty="0" smtClean="0">
                <a:solidFill>
                  <a:schemeClr val="tx1"/>
                </a:solidFill>
              </a:rPr>
              <a:t>The aim of the </a:t>
            </a:r>
            <a:r>
              <a:rPr lang="en-US" sz="1200" b="1" dirty="0" err="1" smtClean="0">
                <a:solidFill>
                  <a:schemeClr val="tx1"/>
                </a:solidFill>
              </a:rPr>
              <a:t>CoMPAS</a:t>
            </a:r>
            <a:r>
              <a:rPr lang="en-US" sz="1200" dirty="0" smtClean="0">
                <a:solidFill>
                  <a:schemeClr val="tx1"/>
                </a:solidFill>
              </a:rPr>
              <a:t> project is to </a:t>
            </a:r>
            <a:r>
              <a:rPr lang="en-US" sz="1200" b="1" dirty="0" smtClean="0">
                <a:solidFill>
                  <a:schemeClr val="tx1"/>
                </a:solidFill>
              </a:rPr>
              <a:t>develop open source software components </a:t>
            </a:r>
            <a:r>
              <a:rPr lang="en-US" sz="1200" dirty="0" smtClean="0">
                <a:solidFill>
                  <a:schemeClr val="tx1"/>
                </a:solidFill>
              </a:rPr>
              <a:t>related to </a:t>
            </a:r>
            <a:r>
              <a:rPr lang="en-US" sz="1200" b="1" dirty="0" smtClean="0">
                <a:solidFill>
                  <a:schemeClr val="tx1"/>
                </a:solidFill>
              </a:rPr>
              <a:t>IEC 61850 model implementation (profile management) and configuration </a:t>
            </a:r>
            <a:r>
              <a:rPr lang="en-US" sz="1200" dirty="0" smtClean="0">
                <a:solidFill>
                  <a:schemeClr val="tx1"/>
                </a:solidFill>
              </a:rPr>
              <a:t>of a power industry Protection Automation and Control System (PACS). </a:t>
            </a:r>
          </a:p>
          <a:p>
            <a:pPr marL="67730" indent="0">
              <a:lnSpc>
                <a:spcPct val="100000"/>
              </a:lnSpc>
              <a:buNone/>
            </a:pPr>
            <a:r>
              <a:rPr lang="en-US" sz="1200" dirty="0" smtClean="0">
                <a:solidFill>
                  <a:schemeClr val="tx1"/>
                </a:solidFill>
              </a:rPr>
              <a:t>This open source initiative will: </a:t>
            </a:r>
          </a:p>
          <a:p>
            <a:pPr>
              <a:lnSpc>
                <a:spcPct val="100000"/>
              </a:lnSpc>
            </a:pPr>
            <a:r>
              <a:rPr lang="en-US" sz="1200" dirty="0" smtClean="0">
                <a:solidFill>
                  <a:schemeClr val="tx1"/>
                </a:solidFill>
              </a:rPr>
              <a:t>leverage multi-vendor and multi-end-user development resources and 61850 competences to accelerate the development of common software blocks</a:t>
            </a:r>
          </a:p>
          <a:p>
            <a:pPr>
              <a:lnSpc>
                <a:spcPct val="100000"/>
              </a:lnSpc>
            </a:pPr>
            <a:r>
              <a:rPr lang="en-US" sz="1200" dirty="0" smtClean="0">
                <a:solidFill>
                  <a:schemeClr val="tx1"/>
                </a:solidFill>
              </a:rPr>
              <a:t>promote top-down configuration processes and common model implementation choices (thus also accelerate the conformity to IEC 61850 through software implementation)</a:t>
            </a:r>
            <a:endParaRPr lang="en-US" sz="1200" strike="sngStrike" dirty="0" smtClean="0">
              <a:solidFill>
                <a:schemeClr val="tx1"/>
              </a:solidFill>
            </a:endParaRPr>
          </a:p>
          <a:p>
            <a:pPr marL="67730" indent="0">
              <a:lnSpc>
                <a:spcPct val="100000"/>
              </a:lnSpc>
              <a:buNone/>
            </a:pPr>
            <a:r>
              <a:rPr lang="en-US" sz="1200" dirty="0" smtClean="0">
                <a:solidFill>
                  <a:schemeClr val="tx1"/>
                </a:solidFill>
              </a:rPr>
              <a:t>The project should not duplicate works already carried out in standardization groups. Instead it should aim at delivering a </a:t>
            </a:r>
            <a:r>
              <a:rPr lang="en-US" sz="1200" b="1" dirty="0" smtClean="0">
                <a:solidFill>
                  <a:schemeClr val="tx1"/>
                </a:solidFill>
              </a:rPr>
              <a:t>production grade and reference implementation </a:t>
            </a:r>
            <a:r>
              <a:rPr lang="en-US" sz="1200" dirty="0" smtClean="0">
                <a:solidFill>
                  <a:schemeClr val="tx1"/>
                </a:solidFill>
              </a:rPr>
              <a:t>of the standard. When the rules and principles from the standard are not comprehensive enough or subject to interpretation or still work in progress, the project may have to take choices for the implementation. In such case it should strive to a </a:t>
            </a:r>
            <a:r>
              <a:rPr lang="en-US" sz="1200" b="1" dirty="0" smtClean="0">
                <a:solidFill>
                  <a:schemeClr val="tx1"/>
                </a:solidFill>
              </a:rPr>
              <a:t>configurable implementation</a:t>
            </a:r>
            <a:r>
              <a:rPr lang="en-US" sz="1200" dirty="0" smtClean="0">
                <a:solidFill>
                  <a:schemeClr val="tx1"/>
                </a:solidFill>
              </a:rPr>
              <a:t>.</a:t>
            </a:r>
          </a:p>
          <a:p>
            <a:endParaRPr lang="fr-FR" dirty="0"/>
          </a:p>
        </p:txBody>
      </p:sp>
    </p:spTree>
    <p:extLst>
      <p:ext uri="{BB962C8B-B14F-4D97-AF65-F5344CB8AC3E}">
        <p14:creationId xmlns:p14="http://schemas.microsoft.com/office/powerpoint/2010/main" val="256476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0000"/>
              </a:lnSpc>
            </a:pPr>
            <a:r>
              <a:rPr lang="en-US" sz="2100" dirty="0" smtClean="0">
                <a:solidFill>
                  <a:schemeClr val="tx1"/>
                </a:solidFill>
              </a:rPr>
              <a:t>Tools for IEC 61850 profile management and configuration are needed at various business processes of the power grid industry </a:t>
            </a:r>
          </a:p>
          <a:p>
            <a:pPr lvl="1">
              <a:lnSpc>
                <a:spcPct val="100000"/>
              </a:lnSpc>
            </a:pPr>
            <a:r>
              <a:rPr lang="en-US" sz="1700" dirty="0" smtClean="0">
                <a:solidFill>
                  <a:schemeClr val="tx1"/>
                </a:solidFill>
              </a:rPr>
              <a:t>When planning grid infrastructure in order to facilitate the design of power system adaptations and the engineering of substation PACS to be installed or upgraded</a:t>
            </a:r>
          </a:p>
          <a:p>
            <a:pPr lvl="1">
              <a:lnSpc>
                <a:spcPct val="100000"/>
              </a:lnSpc>
            </a:pPr>
            <a:r>
              <a:rPr lang="en-US" sz="1700" dirty="0" smtClean="0">
                <a:solidFill>
                  <a:schemeClr val="tx1"/>
                </a:solidFill>
              </a:rPr>
              <a:t>During PACS procurement and delivery phase in order to specify the requirements and perform multi-vendor system integration and commissioning</a:t>
            </a:r>
          </a:p>
          <a:p>
            <a:pPr lvl="1">
              <a:lnSpc>
                <a:spcPct val="100000"/>
              </a:lnSpc>
            </a:pPr>
            <a:r>
              <a:rPr lang="en-US" sz="1700" dirty="0" smtClean="0">
                <a:solidFill>
                  <a:schemeClr val="tx1"/>
                </a:solidFill>
              </a:rPr>
              <a:t>During the operational live of PACS in order to adapt to changes in operational conditions and to perform system configuration updates</a:t>
            </a:r>
          </a:p>
          <a:p>
            <a:pPr lvl="1">
              <a:lnSpc>
                <a:spcPct val="100000"/>
              </a:lnSpc>
            </a:pPr>
            <a:r>
              <a:rPr lang="en-US" sz="1700" dirty="0" smtClean="0">
                <a:solidFill>
                  <a:schemeClr val="tx1"/>
                </a:solidFill>
              </a:rPr>
              <a:t>For asset management activities in order to perform maintenance actions and PACS upgrades</a:t>
            </a:r>
          </a:p>
          <a:p>
            <a:pPr>
              <a:lnSpc>
                <a:spcPct val="100000"/>
              </a:lnSpc>
            </a:pPr>
            <a:r>
              <a:rPr lang="en-US" sz="2100" dirty="0" smtClean="0">
                <a:solidFill>
                  <a:schemeClr val="tx1"/>
                </a:solidFill>
              </a:rPr>
              <a:t>Additionally, there is a demand for better availability of Substation PACS data at enterprise level (functions &amp; settings, operational process data) and for enhanced interoperability between processes at substation and enterprise levels:</a:t>
            </a:r>
          </a:p>
          <a:p>
            <a:pPr marL="1218535" lvl="1" indent="-507353">
              <a:lnSpc>
                <a:spcPct val="100000"/>
              </a:lnSpc>
            </a:pPr>
            <a:r>
              <a:rPr lang="en-US" sz="1700" dirty="0" smtClean="0">
                <a:solidFill>
                  <a:schemeClr val="tx1"/>
                </a:solidFill>
              </a:rPr>
              <a:t>Improve through higher automation the interlinkage between grid planning and PACS engineering processes</a:t>
            </a:r>
          </a:p>
          <a:p>
            <a:pPr marL="1218535" lvl="1" indent="-507353">
              <a:lnSpc>
                <a:spcPct val="100000"/>
              </a:lnSpc>
            </a:pPr>
            <a:r>
              <a:rPr lang="en-US" sz="1700" dirty="0" smtClean="0">
                <a:solidFill>
                  <a:schemeClr val="tx1"/>
                </a:solidFill>
              </a:rPr>
              <a:t>Improve through higher automation the interlinkage between the configuration of PACS and the configuration of central systems (SCADA, asset management)</a:t>
            </a:r>
          </a:p>
          <a:p>
            <a:endParaRPr lang="nl-NL" dirty="0"/>
          </a:p>
        </p:txBody>
      </p:sp>
      <p:sp>
        <p:nvSpPr>
          <p:cNvPr id="4" name="Tijdelijke aanduiding voor dianumm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116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67730" indent="0">
              <a:lnSpc>
                <a:spcPct val="100000"/>
              </a:lnSpc>
              <a:buNone/>
            </a:pPr>
            <a:r>
              <a:rPr lang="en-US" sz="2100" dirty="0" smtClean="0">
                <a:solidFill>
                  <a:schemeClr val="tx1"/>
                </a:solidFill>
              </a:rPr>
              <a:t>The main functional blocks required in order to address the needs previously described (and therefore to be included in the roadmap) are:</a:t>
            </a:r>
          </a:p>
          <a:p>
            <a:pPr lvl="1">
              <a:lnSpc>
                <a:spcPct val="100000"/>
              </a:lnSpc>
            </a:pPr>
            <a:r>
              <a:rPr lang="en-US" sz="1700" dirty="0" smtClean="0">
                <a:solidFill>
                  <a:schemeClr val="tx1"/>
                </a:solidFill>
              </a:rPr>
              <a:t>System configuration: “System Specification Description (SSD)” to “Substation Configuration Description (SCD)” conversion, PACS policy registry (scripts?), API to vendor specific IED configurators</a:t>
            </a:r>
          </a:p>
          <a:p>
            <a:pPr lvl="1">
              <a:lnSpc>
                <a:spcPct val="100000"/>
              </a:lnSpc>
            </a:pPr>
            <a:r>
              <a:rPr lang="en-US" sz="1700" dirty="0" smtClean="0">
                <a:solidFill>
                  <a:schemeClr val="tx1"/>
                </a:solidFill>
              </a:rPr>
              <a:t>IEC61850 profile management: logical device/function builder, library of common profiles for usual functions, versioning, definition of reusable user profile of IEC 61850 data model (potentially continue/restart ENTSO-E profiling tool)</a:t>
            </a:r>
          </a:p>
          <a:p>
            <a:pPr lvl="1">
              <a:lnSpc>
                <a:spcPct val="100000"/>
              </a:lnSpc>
            </a:pPr>
            <a:r>
              <a:rPr lang="en-US" sz="1700" dirty="0" smtClean="0">
                <a:solidFill>
                  <a:schemeClr val="tx1"/>
                </a:solidFill>
              </a:rPr>
              <a:t>Conformity verification of System Configuration description Language (SCL) files</a:t>
            </a:r>
          </a:p>
          <a:p>
            <a:pPr lvl="1">
              <a:lnSpc>
                <a:spcPct val="100000"/>
              </a:lnSpc>
            </a:pPr>
            <a:r>
              <a:rPr lang="en-US" sz="1700" dirty="0" smtClean="0">
                <a:solidFill>
                  <a:schemeClr val="tx1"/>
                </a:solidFill>
              </a:rPr>
              <a:t>System specification: profile to “System Specification Description (SSD)” conversion, PACS policy registry (scripts?), API to vendor specific “IED Capability Description (ICD)” tools, ICD conformity check, ICD compatibility management, ICD versioning / repository</a:t>
            </a:r>
          </a:p>
          <a:p>
            <a:pPr lvl="1">
              <a:lnSpc>
                <a:spcPct val="100000"/>
              </a:lnSpc>
            </a:pPr>
            <a:r>
              <a:rPr lang="en-US" sz="1700" dirty="0" smtClean="0">
                <a:solidFill>
                  <a:schemeClr val="tx1"/>
                </a:solidFill>
              </a:rPr>
              <a:t>Availability of Substation PACS data at enterprise level (Functions &amp; settings, operational process data)</a:t>
            </a:r>
          </a:p>
          <a:p>
            <a:endParaRPr lang="nl-NL" dirty="0"/>
          </a:p>
        </p:txBody>
      </p:sp>
      <p:sp>
        <p:nvSpPr>
          <p:cNvPr id="4" name="Tijdelijke aanduiding voor dianumm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699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67309" indent="0">
              <a:lnSpc>
                <a:spcPct val="100000"/>
              </a:lnSpc>
              <a:buNone/>
            </a:pPr>
            <a:r>
              <a:rPr lang="en-US" sz="2100" dirty="0" smtClean="0">
                <a:solidFill>
                  <a:schemeClr val="tx1"/>
                </a:solidFill>
              </a:rPr>
              <a:t>In order to fulfill the need for enhanced interoperability between processes at substation and enterprise levels, the roadmap of the project should also include the development of mapping functions between CIM and 61850.</a:t>
            </a:r>
          </a:p>
          <a:p>
            <a:pPr marL="1218520" lvl="1" indent="-541641">
              <a:lnSpc>
                <a:spcPct val="100000"/>
              </a:lnSpc>
            </a:pPr>
            <a:r>
              <a:rPr lang="en-US" sz="1700" dirty="0" smtClean="0">
                <a:solidFill>
                  <a:schemeClr val="tx1"/>
                </a:solidFill>
              </a:rPr>
              <a:t>New standard IEC 62361-102 provides recommendation to both CIM and IEC 61850 groups to improve both standards’ cross-compatibility</a:t>
            </a:r>
          </a:p>
          <a:p>
            <a:pPr marL="1218520" lvl="1" indent="-541641">
              <a:lnSpc>
                <a:spcPct val="100000"/>
              </a:lnSpc>
            </a:pPr>
            <a:r>
              <a:rPr lang="en-US" sz="1700" dirty="0" smtClean="0">
                <a:solidFill>
                  <a:schemeClr val="tx1"/>
                </a:solidFill>
              </a:rPr>
              <a:t>But the standard 62361-102 focuses only on one way: IEC CIM configuration from IEC 61850</a:t>
            </a:r>
          </a:p>
          <a:p>
            <a:pPr marL="67309" indent="0">
              <a:lnSpc>
                <a:spcPct val="100000"/>
              </a:lnSpc>
              <a:buNone/>
            </a:pPr>
            <a:r>
              <a:rPr lang="en-US" sz="2100" dirty="0" smtClean="0">
                <a:solidFill>
                  <a:schemeClr val="tx1"/>
                </a:solidFill>
              </a:rPr>
              <a:t>The mapping functions to be developed should be automatic, configurable and bidirectional.</a:t>
            </a:r>
          </a:p>
          <a:p>
            <a:pPr marL="1218520" lvl="1" indent="-541641">
              <a:lnSpc>
                <a:spcPct val="100000"/>
              </a:lnSpc>
            </a:pPr>
            <a:r>
              <a:rPr lang="en-US" sz="1700" dirty="0" smtClean="0">
                <a:solidFill>
                  <a:schemeClr val="tx1"/>
                </a:solidFill>
              </a:rPr>
              <a:t>CIM and IEC 61850 are both based on XML file for representation of a configuration. Automatic rules could be derived from the standard based on which open source transformations could be developed.</a:t>
            </a:r>
          </a:p>
          <a:p>
            <a:pPr marL="1218520" lvl="1" indent="-541641">
              <a:lnSpc>
                <a:spcPct val="100000"/>
              </a:lnSpc>
            </a:pPr>
            <a:r>
              <a:rPr lang="en-US" sz="1700" dirty="0" smtClean="0">
                <a:solidFill>
                  <a:schemeClr val="tx1"/>
                </a:solidFill>
              </a:rPr>
              <a:t>Transformations will have to focus not only on XML but also on semantic of data</a:t>
            </a:r>
          </a:p>
          <a:p>
            <a:pPr marL="1218520" lvl="1" indent="-541641">
              <a:lnSpc>
                <a:spcPct val="100000"/>
              </a:lnSpc>
            </a:pPr>
            <a:r>
              <a:rPr lang="en-US" sz="1700" dirty="0" smtClean="0">
                <a:solidFill>
                  <a:schemeClr val="tx1"/>
                </a:solidFill>
              </a:rPr>
              <a:t>Transformations are needed both ways  (from IEC 61850 to CIM and from CIM to IEC 61850)</a:t>
            </a:r>
          </a:p>
          <a:p>
            <a:pPr marL="67309" indent="0">
              <a:lnSpc>
                <a:spcPct val="100000"/>
              </a:lnSpc>
              <a:buNone/>
            </a:pPr>
            <a:endParaRPr lang="en-US" sz="2133" dirty="0" smtClean="0">
              <a:solidFill>
                <a:schemeClr val="tx1"/>
              </a:solidFill>
            </a:endParaRPr>
          </a:p>
          <a:p>
            <a:endParaRPr lang="nl-NL" dirty="0"/>
          </a:p>
        </p:txBody>
      </p:sp>
      <p:sp>
        <p:nvSpPr>
          <p:cNvPr id="4" name="Tijdelijke aanduiding voor dianumm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804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24263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2"/>
        <p:cNvGrpSpPr/>
        <p:nvPr/>
      </p:nvGrpSpPr>
      <p:grpSpPr>
        <a:xfrm>
          <a:off x="0" y="0"/>
          <a:ext cx="0" cy="0"/>
          <a:chOff x="0" y="0"/>
          <a:chExt cx="0" cy="0"/>
        </a:xfrm>
      </p:grpSpPr>
      <p:sp>
        <p:nvSpPr>
          <p:cNvPr id="14" name="Google Shape;14;p16"/>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noProof="0" dirty="0"/>
          </a:p>
        </p:txBody>
      </p:sp>
      <p:pic>
        <p:nvPicPr>
          <p:cNvPr id="3" name="Image 2" descr="Une image contenant horloge, dessin, lumière&#10;&#10;Description générée automatiquement">
            <a:extLst>
              <a:ext uri="{FF2B5EF4-FFF2-40B4-BE49-F238E27FC236}">
                <a16:creationId xmlns:a16="http://schemas.microsoft.com/office/drawing/2014/main" id="{FDF24055-BE25-4D6A-8683-243BD2168C5B}"/>
              </a:ext>
            </a:extLst>
          </p:cNvPr>
          <p:cNvPicPr>
            <a:picLocks noChangeAspect="1"/>
          </p:cNvPicPr>
          <p:nvPr userDrawn="1"/>
        </p:nvPicPr>
        <p:blipFill>
          <a:blip r:embed="rId2"/>
          <a:stretch>
            <a:fillRect/>
          </a:stretch>
        </p:blipFill>
        <p:spPr>
          <a:xfrm>
            <a:off x="3555487" y="1719080"/>
            <a:ext cx="5081026" cy="159105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userDrawn="1">
  <p:cSld name="Three Columns">
    <p:spTree>
      <p:nvGrpSpPr>
        <p:cNvPr id="1" name="Shape 50"/>
        <p:cNvGrpSpPr/>
        <p:nvPr/>
      </p:nvGrpSpPr>
      <p:grpSpPr>
        <a:xfrm>
          <a:off x="0" y="0"/>
          <a:ext cx="0" cy="0"/>
          <a:chOff x="0" y="0"/>
          <a:chExt cx="0" cy="0"/>
        </a:xfrm>
      </p:grpSpPr>
      <p:cxnSp>
        <p:nvCxnSpPr>
          <p:cNvPr id="52" name="Google Shape;52;p29"/>
          <p:cNvCxnSpPr/>
          <p:nvPr/>
        </p:nvCxnSpPr>
        <p:spPr>
          <a:xfrm rot="10800000">
            <a:off x="4088447" y="1920240"/>
            <a:ext cx="0" cy="4526280"/>
          </a:xfrm>
          <a:prstGeom prst="straightConnector1">
            <a:avLst/>
          </a:prstGeom>
          <a:noFill/>
          <a:ln w="12700" cap="flat" cmpd="sng">
            <a:solidFill>
              <a:srgbClr val="0070C0"/>
            </a:solidFill>
            <a:prstDash val="solid"/>
            <a:miter lim="800000"/>
            <a:headEnd type="none" w="sm" len="sm"/>
            <a:tailEnd type="none" w="sm" len="sm"/>
          </a:ln>
        </p:spPr>
      </p:cxnSp>
      <p:cxnSp>
        <p:nvCxnSpPr>
          <p:cNvPr id="53" name="Google Shape;53;p29"/>
          <p:cNvCxnSpPr/>
          <p:nvPr/>
        </p:nvCxnSpPr>
        <p:spPr>
          <a:xfrm rot="10800000">
            <a:off x="8103553" y="1920240"/>
            <a:ext cx="0" cy="4526280"/>
          </a:xfrm>
          <a:prstGeom prst="straightConnector1">
            <a:avLst/>
          </a:prstGeom>
          <a:noFill/>
          <a:ln w="12700" cap="flat" cmpd="sng">
            <a:solidFill>
              <a:srgbClr val="0070C0"/>
            </a:solidFill>
            <a:prstDash val="solid"/>
            <a:miter lim="800000"/>
            <a:headEnd type="none" w="sm" len="sm"/>
            <a:tailEnd type="none" w="sm" len="sm"/>
          </a:ln>
        </p:spPr>
      </p:cxnSp>
      <p:sp>
        <p:nvSpPr>
          <p:cNvPr id="54" name="Google Shape;54;p29"/>
          <p:cNvSpPr txBox="1">
            <a:spLocks noGrp="1"/>
          </p:cNvSpPr>
          <p:nvPr>
            <p:ph type="body" idx="1"/>
          </p:nvPr>
        </p:nvSpPr>
        <p:spPr>
          <a:xfrm>
            <a:off x="457199" y="1920240"/>
            <a:ext cx="329184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atin typeface="Arial" panose="020B0604020202020204" pitchFamily="34" charset="0"/>
                <a:cs typeface="Arial" panose="020B0604020202020204" pitchFamily="34" charset="0"/>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5" name="Google Shape;55;p29"/>
          <p:cNvSpPr txBox="1">
            <a:spLocks noGrp="1"/>
          </p:cNvSpPr>
          <p:nvPr>
            <p:ph type="body" idx="2"/>
          </p:nvPr>
        </p:nvSpPr>
        <p:spPr>
          <a:xfrm>
            <a:off x="4434840" y="1920240"/>
            <a:ext cx="329184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atin typeface="Arial" panose="020B0604020202020204" pitchFamily="34" charset="0"/>
                <a:cs typeface="Arial" panose="020B0604020202020204" pitchFamily="34" charset="0"/>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6" name="Google Shape;56;p29"/>
          <p:cNvSpPr txBox="1">
            <a:spLocks noGrp="1"/>
          </p:cNvSpPr>
          <p:nvPr>
            <p:ph type="body" idx="3"/>
          </p:nvPr>
        </p:nvSpPr>
        <p:spPr>
          <a:xfrm>
            <a:off x="8412480" y="1920240"/>
            <a:ext cx="329184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atin typeface="Arial" panose="020B0604020202020204" pitchFamily="34" charset="0"/>
                <a:cs typeface="Arial" panose="020B0604020202020204" pitchFamily="34" charset="0"/>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 name="Google Shape;23;p22">
            <a:extLst>
              <a:ext uri="{FF2B5EF4-FFF2-40B4-BE49-F238E27FC236}">
                <a16:creationId xmlns:a16="http://schemas.microsoft.com/office/drawing/2014/main" id="{471FB3FD-EEB7-4455-984B-369C885CF7A5}"/>
              </a:ext>
            </a:extLst>
          </p:cNvPr>
          <p:cNvSpPr txBox="1">
            <a:spLocks noGrp="1"/>
          </p:cNvSpPr>
          <p:nvPr>
            <p:ph type="title"/>
          </p:nvPr>
        </p:nvSpPr>
        <p:spPr>
          <a:xfrm>
            <a:off x="457200" y="457200"/>
            <a:ext cx="11247120" cy="993913"/>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9"/>
        <p:cNvGrpSpPr/>
        <p:nvPr/>
      </p:nvGrpSpPr>
      <p:grpSpPr>
        <a:xfrm>
          <a:off x="0" y="0"/>
          <a:ext cx="0" cy="0"/>
          <a:chOff x="0" y="0"/>
          <a:chExt cx="0" cy="0"/>
        </a:xfrm>
      </p:grpSpPr>
      <p:sp>
        <p:nvSpPr>
          <p:cNvPr id="70" name="Google Shape;70;p33"/>
          <p:cNvSpPr txBox="1">
            <a:spLocks noGrp="1"/>
          </p:cNvSpPr>
          <p:nvPr>
            <p:ph type="title"/>
          </p:nvPr>
        </p:nvSpPr>
        <p:spPr>
          <a:xfrm>
            <a:off x="533401" y="873922"/>
            <a:ext cx="11115674" cy="513666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45144" y="365127"/>
            <a:ext cx="11447929" cy="805949"/>
          </a:xfrm>
          <a:prstGeom prst="rect">
            <a:avLst/>
          </a:prstGeom>
          <a:noFill/>
          <a:ln>
            <a:noFill/>
          </a:ln>
        </p:spPr>
        <p:txBody>
          <a:bodyPr spcFirstLastPara="1" wrap="square" lIns="91425" tIns="45700" rIns="91425" bIns="45700" anchor="ctr" anchorCtr="0"/>
          <a:lstStyle>
            <a:lvl1pPr marR="0" lvl="0" algn="l">
              <a:lnSpc>
                <a:spcPct val="90000"/>
              </a:lnSpc>
              <a:spcBef>
                <a:spcPts val="0"/>
              </a:spcBef>
              <a:spcAft>
                <a:spcPts val="0"/>
              </a:spcAft>
              <a:buClr>
                <a:schemeClr val="accent1"/>
              </a:buClr>
              <a:buSzPts val="3600"/>
              <a:buFont typeface="Arial"/>
              <a:buNone/>
              <a:defRPr sz="3600" b="0" i="0" u="none" strike="noStrike" cap="none">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7" name="Google Shape;27;p6"/>
          <p:cNvSpPr txBox="1">
            <a:spLocks noGrp="1"/>
          </p:cNvSpPr>
          <p:nvPr>
            <p:ph type="body" idx="1"/>
          </p:nvPr>
        </p:nvSpPr>
        <p:spPr>
          <a:xfrm>
            <a:off x="345144" y="1315452"/>
            <a:ext cx="11447929" cy="4861511"/>
          </a:xfrm>
          <a:prstGeom prst="rect">
            <a:avLst/>
          </a:prstGeom>
          <a:noFill/>
          <a:ln>
            <a:noFill/>
          </a:ln>
        </p:spPr>
        <p:txBody>
          <a:bodyPr spcFirstLastPara="1" wrap="square" lIns="91425" tIns="45700" rIns="91425" bIns="45700" anchor="t" anchorCtr="0"/>
          <a:lstStyle>
            <a:lvl1pPr marL="609570" marR="0" lvl="0" indent="-54184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1219140" marR="0" lvl="1" indent="-507974"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828709" marR="0" lvl="2" indent="-474109"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2438278" marR="0" lvl="3" indent="-457178"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3047848" marR="0" lvl="4" indent="-457178"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3657418" marR="0" lvl="5" indent="-457178"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4266987" marR="0" lvl="6" indent="-457178"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4876557" marR="0" lvl="7" indent="-457178"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5486126" marR="0" lvl="8" indent="-457178"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6"/>
          <p:cNvSpPr txBox="1">
            <a:spLocks noGrp="1"/>
          </p:cNvSpPr>
          <p:nvPr>
            <p:ph type="dt" idx="10"/>
          </p:nvPr>
        </p:nvSpPr>
        <p:spPr>
          <a:xfrm>
            <a:off x="9345707" y="6311900"/>
            <a:ext cx="1317812"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90909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kern="0"/>
          </a:p>
        </p:txBody>
      </p:sp>
      <p:sp>
        <p:nvSpPr>
          <p:cNvPr id="29" name="Google Shape;29;p6"/>
          <p:cNvSpPr txBox="1">
            <a:spLocks noGrp="1"/>
          </p:cNvSpPr>
          <p:nvPr>
            <p:ph type="ftr" idx="11"/>
          </p:nvPr>
        </p:nvSpPr>
        <p:spPr>
          <a:xfrm>
            <a:off x="5230905" y="631190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0909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kern="0"/>
              <a:t>© 2019 RTE, [add your company to the list when you contribute], licensed under Creative Commons Attribution 4.0 International (CC BY 4.0)</a:t>
            </a:r>
            <a:endParaRPr kern="0"/>
          </a:p>
        </p:txBody>
      </p:sp>
      <p:sp>
        <p:nvSpPr>
          <p:cNvPr id="30" name="Google Shape;30;p6"/>
          <p:cNvSpPr txBox="1">
            <a:spLocks noGrp="1"/>
          </p:cNvSpPr>
          <p:nvPr>
            <p:ph type="sldNum" idx="12"/>
          </p:nvPr>
        </p:nvSpPr>
        <p:spPr>
          <a:xfrm>
            <a:off x="10663519" y="6311900"/>
            <a:ext cx="112955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800"/>
              <a:buNone/>
              <a:defRPr sz="1200" b="0" i="0" u="none" strike="noStrike" cap="none">
                <a:solidFill>
                  <a:srgbClr val="909090"/>
                </a:solidFill>
                <a:latin typeface="Arial"/>
                <a:ea typeface="Arial"/>
                <a:cs typeface="Arial"/>
                <a:sym typeface="Arial"/>
              </a:defRPr>
            </a:lvl1pPr>
            <a:lvl2pPr marL="0" marR="0" lvl="1" indent="0" algn="r">
              <a:lnSpc>
                <a:spcPct val="100000"/>
              </a:lnSpc>
              <a:spcBef>
                <a:spcPts val="0"/>
              </a:spcBef>
              <a:spcAft>
                <a:spcPts val="0"/>
              </a:spcAft>
              <a:buSzPts val="800"/>
              <a:buNone/>
              <a:defRPr sz="1200" b="0" i="0" u="none" strike="noStrike" cap="none">
                <a:solidFill>
                  <a:srgbClr val="909090"/>
                </a:solidFill>
                <a:latin typeface="Arial"/>
                <a:ea typeface="Arial"/>
                <a:cs typeface="Arial"/>
                <a:sym typeface="Arial"/>
              </a:defRPr>
            </a:lvl2pPr>
            <a:lvl3pPr marL="0" marR="0" lvl="2" indent="0" algn="r">
              <a:lnSpc>
                <a:spcPct val="100000"/>
              </a:lnSpc>
              <a:spcBef>
                <a:spcPts val="0"/>
              </a:spcBef>
              <a:spcAft>
                <a:spcPts val="0"/>
              </a:spcAft>
              <a:buSzPts val="800"/>
              <a:buNone/>
              <a:defRPr sz="1200" b="0" i="0" u="none" strike="noStrike" cap="none">
                <a:solidFill>
                  <a:srgbClr val="909090"/>
                </a:solidFill>
                <a:latin typeface="Arial"/>
                <a:ea typeface="Arial"/>
                <a:cs typeface="Arial"/>
                <a:sym typeface="Arial"/>
              </a:defRPr>
            </a:lvl3pPr>
            <a:lvl4pPr marL="0" marR="0" lvl="3" indent="0" algn="r">
              <a:lnSpc>
                <a:spcPct val="100000"/>
              </a:lnSpc>
              <a:spcBef>
                <a:spcPts val="0"/>
              </a:spcBef>
              <a:spcAft>
                <a:spcPts val="0"/>
              </a:spcAft>
              <a:buSzPts val="800"/>
              <a:buNone/>
              <a:defRPr sz="1200" b="0" i="0" u="none" strike="noStrike" cap="none">
                <a:solidFill>
                  <a:srgbClr val="909090"/>
                </a:solidFill>
                <a:latin typeface="Arial"/>
                <a:ea typeface="Arial"/>
                <a:cs typeface="Arial"/>
                <a:sym typeface="Arial"/>
              </a:defRPr>
            </a:lvl4pPr>
            <a:lvl5pPr marL="0" marR="0" lvl="4" indent="0" algn="r">
              <a:lnSpc>
                <a:spcPct val="100000"/>
              </a:lnSpc>
              <a:spcBef>
                <a:spcPts val="0"/>
              </a:spcBef>
              <a:spcAft>
                <a:spcPts val="0"/>
              </a:spcAft>
              <a:buSzPts val="800"/>
              <a:buNone/>
              <a:defRPr sz="1200" b="0" i="0" u="none" strike="noStrike" cap="none">
                <a:solidFill>
                  <a:srgbClr val="909090"/>
                </a:solidFill>
                <a:latin typeface="Arial"/>
                <a:ea typeface="Arial"/>
                <a:cs typeface="Arial"/>
                <a:sym typeface="Arial"/>
              </a:defRPr>
            </a:lvl5pPr>
            <a:lvl6pPr marL="0" marR="0" lvl="5" indent="0" algn="r">
              <a:lnSpc>
                <a:spcPct val="100000"/>
              </a:lnSpc>
              <a:spcBef>
                <a:spcPts val="0"/>
              </a:spcBef>
              <a:spcAft>
                <a:spcPts val="0"/>
              </a:spcAft>
              <a:buSzPts val="800"/>
              <a:buNone/>
              <a:defRPr sz="1200" b="0" i="0" u="none" strike="noStrike" cap="none">
                <a:solidFill>
                  <a:srgbClr val="909090"/>
                </a:solidFill>
                <a:latin typeface="Arial"/>
                <a:ea typeface="Arial"/>
                <a:cs typeface="Arial"/>
                <a:sym typeface="Arial"/>
              </a:defRPr>
            </a:lvl6pPr>
            <a:lvl7pPr marL="0" marR="0" lvl="6" indent="0" algn="r">
              <a:lnSpc>
                <a:spcPct val="100000"/>
              </a:lnSpc>
              <a:spcBef>
                <a:spcPts val="0"/>
              </a:spcBef>
              <a:spcAft>
                <a:spcPts val="0"/>
              </a:spcAft>
              <a:buSzPts val="800"/>
              <a:buNone/>
              <a:defRPr sz="1200" b="0" i="0" u="none" strike="noStrike" cap="none">
                <a:solidFill>
                  <a:srgbClr val="909090"/>
                </a:solidFill>
                <a:latin typeface="Arial"/>
                <a:ea typeface="Arial"/>
                <a:cs typeface="Arial"/>
                <a:sym typeface="Arial"/>
              </a:defRPr>
            </a:lvl7pPr>
            <a:lvl8pPr marL="0" marR="0" lvl="7" indent="0" algn="r">
              <a:lnSpc>
                <a:spcPct val="100000"/>
              </a:lnSpc>
              <a:spcBef>
                <a:spcPts val="0"/>
              </a:spcBef>
              <a:spcAft>
                <a:spcPts val="0"/>
              </a:spcAft>
              <a:buSzPts val="800"/>
              <a:buNone/>
              <a:defRPr sz="1200" b="0" i="0" u="none" strike="noStrike" cap="none">
                <a:solidFill>
                  <a:srgbClr val="909090"/>
                </a:solidFill>
                <a:latin typeface="Arial"/>
                <a:ea typeface="Arial"/>
                <a:cs typeface="Arial"/>
                <a:sym typeface="Arial"/>
              </a:defRPr>
            </a:lvl8pPr>
            <a:lvl9pPr marL="0" marR="0" lvl="8" indent="0" algn="r">
              <a:lnSpc>
                <a:spcPct val="100000"/>
              </a:lnSpc>
              <a:spcBef>
                <a:spcPts val="0"/>
              </a:spcBef>
              <a:spcAft>
                <a:spcPts val="0"/>
              </a:spcAft>
              <a:buSzPts val="800"/>
              <a:buNone/>
              <a:defRPr sz="1200" b="0" i="0" u="none" strike="noStrike" cap="none">
                <a:solidFill>
                  <a:srgbClr val="909090"/>
                </a:solidFill>
                <a:latin typeface="Arial"/>
                <a:ea typeface="Arial"/>
                <a:cs typeface="Arial"/>
                <a:sym typeface="Arial"/>
              </a:defRPr>
            </a:lvl9pPr>
          </a:lstStyle>
          <a:p>
            <a:fld id="{00000000-1234-1234-1234-123412341234}" type="slidenum">
              <a:rPr lang="en"/>
              <a:pPr/>
              <a:t>‹nr.›</a:t>
            </a:fld>
            <a:endParaRPr/>
          </a:p>
        </p:txBody>
      </p:sp>
      <p:pic>
        <p:nvPicPr>
          <p:cNvPr id="31" name="Google Shape;31;p6"/>
          <p:cNvPicPr preferRelativeResize="0"/>
          <p:nvPr/>
        </p:nvPicPr>
        <p:blipFill rotWithShape="1">
          <a:blip r:embed="rId2">
            <a:alphaModFix/>
          </a:blip>
          <a:srcRect/>
          <a:stretch/>
        </p:blipFill>
        <p:spPr>
          <a:xfrm>
            <a:off x="259981" y="6388770"/>
            <a:ext cx="2131003" cy="334487"/>
          </a:xfrm>
          <a:prstGeom prst="rect">
            <a:avLst/>
          </a:prstGeom>
          <a:noFill/>
          <a:ln>
            <a:noFill/>
          </a:ln>
        </p:spPr>
      </p:pic>
    </p:spTree>
    <p:extLst>
      <p:ext uri="{BB962C8B-B14F-4D97-AF65-F5344CB8AC3E}">
        <p14:creationId xmlns:p14="http://schemas.microsoft.com/office/powerpoint/2010/main" val="1722563329"/>
      </p:ext>
    </p:extLst>
  </p:cSld>
  <p:clrMapOvr>
    <a:masterClrMapping/>
  </p:clrMapOvr>
  <p:transition spd="slow">
    <p:push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74"/>
        <p:cNvGrpSpPr/>
        <p:nvPr/>
      </p:nvGrpSpPr>
      <p:grpSpPr>
        <a:xfrm>
          <a:off x="0" y="0"/>
          <a:ext cx="0" cy="0"/>
          <a:chOff x="0" y="0"/>
          <a:chExt cx="0" cy="0"/>
        </a:xfrm>
      </p:grpSpPr>
      <p:sp>
        <p:nvSpPr>
          <p:cNvPr id="75" name="Google Shape;75;g853aa9c232_4_356"/>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6" name="Google Shape;76;g853aa9c232_4_356"/>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1881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spTree>
      <p:nvGrpSpPr>
        <p:cNvPr id="1" name="Shape 137"/>
        <p:cNvGrpSpPr/>
        <p:nvPr/>
      </p:nvGrpSpPr>
      <p:grpSpPr>
        <a:xfrm>
          <a:off x="0" y="0"/>
          <a:ext cx="0" cy="0"/>
          <a:chOff x="0" y="0"/>
          <a:chExt cx="0" cy="0"/>
        </a:xfrm>
      </p:grpSpPr>
      <p:sp>
        <p:nvSpPr>
          <p:cNvPr id="138" name="Google Shape;138;g853aa9c232_6_92"/>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9" name="Google Shape;139;g853aa9c232_6_92"/>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0" name="Google Shape;140;g853aa9c232_6_92"/>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56503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mod="1">
    <p:ext uri="{DCECCB84-F9BA-43D5-87BE-67443E8EF086}">
      <p15:sldGuideLst xmlns:p15="http://schemas.microsoft.com/office/powerpoint/2012/main">
        <p15:guide id="1" pos="57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pic>
        <p:nvPicPr>
          <p:cNvPr id="17" name="Google Shape;17;p17"/>
          <p:cNvPicPr preferRelativeResize="0"/>
          <p:nvPr/>
        </p:nvPicPr>
        <p:blipFill rotWithShape="1">
          <a:blip r:embed="rId2">
            <a:alphaModFix/>
          </a:blip>
          <a:srcRect/>
          <a:stretch/>
        </p:blipFill>
        <p:spPr>
          <a:xfrm>
            <a:off x="10138186" y="6456363"/>
            <a:ext cx="1596614" cy="2057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20"/>
        <p:cNvGrpSpPr/>
        <p:nvPr/>
      </p:nvGrpSpPr>
      <p:grpSpPr>
        <a:xfrm>
          <a:off x="0" y="0"/>
          <a:ext cx="0" cy="0"/>
          <a:chOff x="0" y="0"/>
          <a:chExt cx="0" cy="0"/>
        </a:xfrm>
      </p:grpSpPr>
      <p:sp>
        <p:nvSpPr>
          <p:cNvPr id="21" name="Google Shape;21;p21"/>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ngle Block" type="obj">
  <p:cSld name="OBJECT">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457200" y="457200"/>
            <a:ext cx="11247120" cy="993913"/>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 name="Google Shape;24;p22"/>
          <p:cNvSpPr txBox="1">
            <a:spLocks noGrp="1"/>
          </p:cNvSpPr>
          <p:nvPr>
            <p:ph type="body" idx="1"/>
          </p:nvPr>
        </p:nvSpPr>
        <p:spPr>
          <a:xfrm>
            <a:off x="457200" y="1572373"/>
            <a:ext cx="112471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atin typeface="Arial" panose="020B0604020202020204" pitchFamily="34" charset="0"/>
                <a:cs typeface="Arial" panose="020B0604020202020204" pitchFamily="34" charset="0"/>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25" name="Google Shape;25;p22"/>
          <p:cNvPicPr preferRelativeResize="0"/>
          <p:nvPr/>
        </p:nvPicPr>
        <p:blipFill rotWithShape="1">
          <a:blip r:embed="rId2">
            <a:alphaModFix/>
          </a:blip>
          <a:srcRect/>
          <a:stretch/>
        </p:blipFill>
        <p:spPr>
          <a:xfrm>
            <a:off x="10138186" y="6456363"/>
            <a:ext cx="1596614" cy="2057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with Image">
  <p:cSld name="Title with Image">
    <p:spTree>
      <p:nvGrpSpPr>
        <p:cNvPr id="1" name="Shape 33"/>
        <p:cNvGrpSpPr/>
        <p:nvPr/>
      </p:nvGrpSpPr>
      <p:grpSpPr>
        <a:xfrm>
          <a:off x="0" y="0"/>
          <a:ext cx="0" cy="0"/>
          <a:chOff x="0" y="0"/>
          <a:chExt cx="0" cy="0"/>
        </a:xfrm>
      </p:grpSpPr>
      <p:sp>
        <p:nvSpPr>
          <p:cNvPr id="35" name="Google Shape;35;p23"/>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400"/>
              <a:buFont typeface="Century Gothic"/>
              <a:buNone/>
              <a:defRPr sz="44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pic>
        <p:nvPicPr>
          <p:cNvPr id="4" name="Image 3" descr="Une image contenant horloge, dessin, lumière&#10;&#10;Description générée automatiquement">
            <a:extLst>
              <a:ext uri="{FF2B5EF4-FFF2-40B4-BE49-F238E27FC236}">
                <a16:creationId xmlns:a16="http://schemas.microsoft.com/office/drawing/2014/main" id="{7438002B-326A-41E2-99F9-0284928F823D}"/>
              </a:ext>
            </a:extLst>
          </p:cNvPr>
          <p:cNvPicPr>
            <a:picLocks noChangeAspect="1"/>
          </p:cNvPicPr>
          <p:nvPr userDrawn="1"/>
        </p:nvPicPr>
        <p:blipFill>
          <a:blip r:embed="rId2"/>
          <a:stretch>
            <a:fillRect/>
          </a:stretch>
        </p:blipFill>
        <p:spPr>
          <a:xfrm>
            <a:off x="3555486" y="1710166"/>
            <a:ext cx="5081026" cy="159105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36"/>
        <p:cNvGrpSpPr/>
        <p:nvPr/>
      </p:nvGrpSpPr>
      <p:grpSpPr>
        <a:xfrm>
          <a:off x="0" y="0"/>
          <a:ext cx="0" cy="0"/>
          <a:chOff x="0" y="0"/>
          <a:chExt cx="0" cy="0"/>
        </a:xfrm>
      </p:grpSpPr>
      <p:sp>
        <p:nvSpPr>
          <p:cNvPr id="37" name="Google Shape;37;p24"/>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pic>
        <p:nvPicPr>
          <p:cNvPr id="4" name="Image 3" descr="Une image contenant horloge, dessin, lumière&#10;&#10;Description générée automatiquement">
            <a:extLst>
              <a:ext uri="{FF2B5EF4-FFF2-40B4-BE49-F238E27FC236}">
                <a16:creationId xmlns:a16="http://schemas.microsoft.com/office/drawing/2014/main" id="{E0332B32-6A8D-41F5-8A66-320B62A2FD33}"/>
              </a:ext>
            </a:extLst>
          </p:cNvPr>
          <p:cNvPicPr>
            <a:picLocks noChangeAspect="1"/>
          </p:cNvPicPr>
          <p:nvPr userDrawn="1"/>
        </p:nvPicPr>
        <p:blipFill>
          <a:blip r:embed="rId2"/>
          <a:stretch>
            <a:fillRect/>
          </a:stretch>
        </p:blipFill>
        <p:spPr>
          <a:xfrm>
            <a:off x="4121426" y="3692348"/>
            <a:ext cx="3949148" cy="123662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with Image" preserve="1">
  <p:cSld name="1_Title with Image">
    <p:spTree>
      <p:nvGrpSpPr>
        <p:cNvPr id="1" name="Shape 33"/>
        <p:cNvGrpSpPr/>
        <p:nvPr/>
      </p:nvGrpSpPr>
      <p:grpSpPr>
        <a:xfrm>
          <a:off x="0" y="0"/>
          <a:ext cx="0" cy="0"/>
          <a:chOff x="0" y="0"/>
          <a:chExt cx="0" cy="0"/>
        </a:xfrm>
      </p:grpSpPr>
      <p:sp>
        <p:nvSpPr>
          <p:cNvPr id="35" name="Google Shape;35;p23"/>
          <p:cNvSpPr txBox="1">
            <a:spLocks noGrp="1"/>
          </p:cNvSpPr>
          <p:nvPr>
            <p:ph type="title"/>
          </p:nvPr>
        </p:nvSpPr>
        <p:spPr>
          <a:xfrm>
            <a:off x="457200" y="4361793"/>
            <a:ext cx="11247120" cy="2096809"/>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400"/>
              <a:buFont typeface="Century Gothic"/>
              <a:buNone/>
              <a:defRPr sz="4400" b="0" i="0" cap="none">
                <a:solidFill>
                  <a:schemeClr val="dk1"/>
                </a:solidFill>
                <a:latin typeface="Arial" panose="020B0604020202020204" pitchFamily="34" charset="0"/>
                <a:ea typeface="Arial" panose="020B0604020202020204" pitchFamily="34" charset="0"/>
                <a:cs typeface="Arial" panose="020B0604020202020204" pitchFamily="34" charset="0"/>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2932855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userDrawn="1">
  <p:cSld name="Two Columns">
    <p:spTree>
      <p:nvGrpSpPr>
        <p:cNvPr id="1" name="Shape 44"/>
        <p:cNvGrpSpPr/>
        <p:nvPr/>
      </p:nvGrpSpPr>
      <p:grpSpPr>
        <a:xfrm>
          <a:off x="0" y="0"/>
          <a:ext cx="0" cy="0"/>
          <a:chOff x="0" y="0"/>
          <a:chExt cx="0" cy="0"/>
        </a:xfrm>
      </p:grpSpPr>
      <p:sp>
        <p:nvSpPr>
          <p:cNvPr id="46" name="Google Shape;46;p28"/>
          <p:cNvSpPr txBox="1">
            <a:spLocks noGrp="1"/>
          </p:cNvSpPr>
          <p:nvPr>
            <p:ph type="body" idx="1"/>
          </p:nvPr>
        </p:nvSpPr>
        <p:spPr>
          <a:xfrm>
            <a:off x="457199" y="1920240"/>
            <a:ext cx="53035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atin typeface="Arial" panose="020B0604020202020204" pitchFamily="34" charset="0"/>
                <a:cs typeface="Arial" panose="020B0604020202020204" pitchFamily="34" charset="0"/>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7" name="Google Shape;47;p28"/>
          <p:cNvSpPr txBox="1">
            <a:spLocks noGrp="1"/>
          </p:cNvSpPr>
          <p:nvPr>
            <p:ph type="body" idx="2"/>
          </p:nvPr>
        </p:nvSpPr>
        <p:spPr>
          <a:xfrm>
            <a:off x="6428508" y="1920240"/>
            <a:ext cx="53035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atin typeface="Arial" panose="020B0604020202020204" pitchFamily="34" charset="0"/>
                <a:cs typeface="Arial" panose="020B0604020202020204" pitchFamily="34" charset="0"/>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48" name="Google Shape;48;p28"/>
          <p:cNvPicPr preferRelativeResize="0"/>
          <p:nvPr/>
        </p:nvPicPr>
        <p:blipFill rotWithShape="1">
          <a:blip r:embed="rId2">
            <a:alphaModFix/>
          </a:blip>
          <a:srcRect/>
          <a:stretch/>
        </p:blipFill>
        <p:spPr>
          <a:xfrm>
            <a:off x="10138186" y="6456363"/>
            <a:ext cx="1596614" cy="205740"/>
          </a:xfrm>
          <a:prstGeom prst="rect">
            <a:avLst/>
          </a:prstGeom>
          <a:noFill/>
          <a:ln>
            <a:noFill/>
          </a:ln>
        </p:spPr>
      </p:pic>
      <p:sp>
        <p:nvSpPr>
          <p:cNvPr id="7" name="Google Shape;23;p22">
            <a:extLst>
              <a:ext uri="{FF2B5EF4-FFF2-40B4-BE49-F238E27FC236}">
                <a16:creationId xmlns:a16="http://schemas.microsoft.com/office/drawing/2014/main" id="{4A19E540-3D53-443A-8584-2A27B3BF7093}"/>
              </a:ext>
            </a:extLst>
          </p:cNvPr>
          <p:cNvSpPr txBox="1">
            <a:spLocks noGrp="1"/>
          </p:cNvSpPr>
          <p:nvPr>
            <p:ph type="title"/>
          </p:nvPr>
        </p:nvSpPr>
        <p:spPr>
          <a:xfrm>
            <a:off x="457200" y="457200"/>
            <a:ext cx="11247120" cy="993913"/>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2" name="Google Shape;10;p15">
            <a:extLst>
              <a:ext uri="{FF2B5EF4-FFF2-40B4-BE49-F238E27FC236}">
                <a16:creationId xmlns:a16="http://schemas.microsoft.com/office/drawing/2014/main" id="{98709817-F0CD-458A-B706-0B12D0E35F9F}"/>
              </a:ext>
            </a:extLst>
          </p:cNvPr>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4" name="Espace réservé du texte 3">
            <a:extLst>
              <a:ext uri="{FF2B5EF4-FFF2-40B4-BE49-F238E27FC236}">
                <a16:creationId xmlns:a16="http://schemas.microsoft.com/office/drawing/2014/main" id="{05B2408C-98DE-4A72-8DF4-8703417DBC63}"/>
              </a:ext>
            </a:extLst>
          </p:cNvPr>
          <p:cNvSpPr>
            <a:spLocks noGrp="1"/>
          </p:cNvSpPr>
          <p:nvPr>
            <p:ph type="body" idx="1"/>
          </p:nvPr>
        </p:nvSpPr>
        <p:spPr>
          <a:xfrm>
            <a:off x="457200" y="1825625"/>
            <a:ext cx="1124712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65" r:id="rId8"/>
    <p:sldLayoutId id="2147483659" r:id="rId9"/>
    <p:sldLayoutId id="2147483660" r:id="rId10"/>
    <p:sldLayoutId id="2147483664" r:id="rId11"/>
    <p:sldLayoutId id="2147483666" r:id="rId12"/>
    <p:sldLayoutId id="2147483667" r:id="rId13"/>
    <p:sldLayoutId id="214748366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2400" b="0" i="0" u="none" strike="noStrike" cap="none" baseline="0">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L="357188" marR="0" lvl="1" indent="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2pPr>
      <a:lvl3pPr marL="715963" marR="0" lvl="2" indent="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3pPr>
      <a:lvl4pPr marL="1073150" marR="0" lvl="3" indent="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4pPr>
      <a:lvl5pPr marL="1431925" marR="0" lvl="4" indent="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com-pas.github.io/compas-architecture/" TargetMode="External"/><Relationship Id="rId7" Type="http://schemas.openxmlformats.org/officeDocument/2006/relationships/image" Target="../media/image9.png"/><Relationship Id="rId2" Type="http://schemas.openxmlformats.org/officeDocument/2006/relationships/hyperlink" Target="https://www.lfenergy.org/projects/compas/" TargetMode="External"/><Relationship Id="rId1" Type="http://schemas.openxmlformats.org/officeDocument/2006/relationships/slideLayout" Target="../slideLayouts/slideLayout5.xml"/><Relationship Id="rId6" Type="http://schemas.openxmlformats.org/officeDocument/2006/relationships/hyperlink" Target="https://lfenergy.slack.com/archives/C01926K9D39" TargetMode="External"/><Relationship Id="rId5" Type="http://schemas.openxmlformats.org/officeDocument/2006/relationships/hyperlink" Target="https://github.com/com-pas/" TargetMode="External"/><Relationship Id="rId4" Type="http://schemas.openxmlformats.org/officeDocument/2006/relationships/hyperlink" Target="https://lists.lfenergy.org/g/CoMPAS"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34" Type="http://schemas.openxmlformats.org/officeDocument/2006/relationships/image" Target="../media/image47.png"/><Relationship Id="rId7" Type="http://schemas.openxmlformats.org/officeDocument/2006/relationships/image" Target="../media/image20.jp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2" Type="http://schemas.openxmlformats.org/officeDocument/2006/relationships/notesSlide" Target="../notesSlides/notesSlide13.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1"/>
          <p:cNvSpPr txBox="1">
            <a:spLocks noGrp="1"/>
          </p:cNvSpPr>
          <p:nvPr>
            <p:ph type="title"/>
          </p:nvPr>
        </p:nvSpPr>
        <p:spPr>
          <a:prstGeom prst="rect">
            <a:avLst/>
          </a:prstGeom>
          <a:noFill/>
          <a:ln>
            <a:noFill/>
          </a:ln>
        </p:spPr>
        <p:txBody>
          <a:bodyPr spcFirstLastPara="1" wrap="square" lIns="0" tIns="0" rIns="0" bIns="0" anchor="t" anchorCtr="0">
            <a:normAutofit/>
          </a:bodyPr>
          <a:lstStyle/>
          <a:p>
            <a:pPr lvl="0">
              <a:buClr>
                <a:srgbClr val="043862"/>
              </a:buClr>
            </a:pPr>
            <a:r>
              <a:rPr lang="en-US" sz="2400" dirty="0"/>
              <a:t>(Co)</a:t>
            </a:r>
            <a:r>
              <a:rPr lang="en-US" sz="2400" dirty="0" err="1"/>
              <a:t>nfiguration</a:t>
            </a:r>
            <a:r>
              <a:rPr lang="en-US" sz="2400" dirty="0"/>
              <a:t> (M)</a:t>
            </a:r>
            <a:r>
              <a:rPr lang="en-US" sz="2400" dirty="0" err="1"/>
              <a:t>odules</a:t>
            </a:r>
            <a:r>
              <a:rPr lang="en-US" sz="2400" dirty="0"/>
              <a:t> for (P)</a:t>
            </a:r>
            <a:r>
              <a:rPr lang="en-US" sz="2400" dirty="0" err="1"/>
              <a:t>ower</a:t>
            </a:r>
            <a:r>
              <a:rPr lang="en-US" sz="2400" dirty="0"/>
              <a:t> industry (A)</a:t>
            </a:r>
            <a:r>
              <a:rPr lang="en-US" sz="2400" dirty="0" err="1"/>
              <a:t>utomation</a:t>
            </a:r>
            <a:r>
              <a:rPr lang="en-US" sz="2400" dirty="0"/>
              <a:t> (S)</a:t>
            </a:r>
            <a:r>
              <a:rPr lang="en-US" sz="2400" dirty="0" err="1"/>
              <a:t>ystems</a:t>
            </a:r>
            <a:r>
              <a:rPr lang="en-US" sz="2400" dirty="0"/>
              <a:t> </a:t>
            </a:r>
            <a:br>
              <a:rPr lang="en-US" sz="2400" dirty="0"/>
            </a:br>
            <a:r>
              <a:rPr lang="en-US" sz="3200" dirty="0"/>
              <a:t/>
            </a:r>
            <a:br>
              <a:rPr lang="en-US" sz="3200" dirty="0"/>
            </a:br>
            <a:r>
              <a:rPr lang="en-US" sz="3600" dirty="0"/>
              <a:t>Roadmap presentation to</a:t>
            </a:r>
            <a:br>
              <a:rPr lang="en-US" sz="3600" dirty="0"/>
            </a:br>
            <a:r>
              <a:rPr lang="en-US" sz="3600" dirty="0"/>
              <a:t>CEATI’s Protection &amp; Control Program </a:t>
            </a:r>
            <a:endParaRPr lang="en-US" sz="3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AutoShape 2" descr="Résultat de recherche d'images pour &quot;browser internet icon&quot;"/>
          <p:cNvSpPr>
            <a:spLocks noChangeAspect="1" noChangeArrowheads="1"/>
          </p:cNvSpPr>
          <p:nvPr/>
        </p:nvSpPr>
        <p:spPr bwMode="auto">
          <a:xfrm>
            <a:off x="84667" y="-182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dirty="0"/>
          </a:p>
        </p:txBody>
      </p:sp>
      <p:sp>
        <p:nvSpPr>
          <p:cNvPr id="2" name="Titre 1">
            <a:extLst>
              <a:ext uri="{FF2B5EF4-FFF2-40B4-BE49-F238E27FC236}">
                <a16:creationId xmlns:a16="http://schemas.microsoft.com/office/drawing/2014/main" id="{D6B7E8B5-2D81-4B0A-96A2-438E1626ED17}"/>
              </a:ext>
            </a:extLst>
          </p:cNvPr>
          <p:cNvSpPr>
            <a:spLocks noGrp="1"/>
          </p:cNvSpPr>
          <p:nvPr>
            <p:ph type="title"/>
          </p:nvPr>
        </p:nvSpPr>
        <p:spPr>
          <a:xfrm>
            <a:off x="395654" y="0"/>
            <a:ext cx="11247120" cy="1280160"/>
          </a:xfrm>
        </p:spPr>
        <p:txBody>
          <a:bodyPr/>
          <a:lstStyle/>
          <a:p>
            <a:r>
              <a:rPr lang="en-US" dirty="0"/>
              <a:t>Functional block diagram</a:t>
            </a:r>
          </a:p>
        </p:txBody>
      </p:sp>
      <p:pic>
        <p:nvPicPr>
          <p:cNvPr id="5" name="Image 4" descr="Une image contenant texte, carte&#10;&#10;Description générée automatiquement">
            <a:extLst>
              <a:ext uri="{FF2B5EF4-FFF2-40B4-BE49-F238E27FC236}">
                <a16:creationId xmlns:a16="http://schemas.microsoft.com/office/drawing/2014/main" id="{6C630FD3-8F38-498D-9B2C-ECC6C62DF05E}"/>
              </a:ext>
            </a:extLst>
          </p:cNvPr>
          <p:cNvPicPr>
            <a:picLocks noChangeAspect="1"/>
          </p:cNvPicPr>
          <p:nvPr/>
        </p:nvPicPr>
        <p:blipFill rotWithShape="1">
          <a:blip r:embed="rId3"/>
          <a:srcRect r="3559"/>
          <a:stretch/>
        </p:blipFill>
        <p:spPr>
          <a:xfrm>
            <a:off x="1230923" y="503643"/>
            <a:ext cx="9420291" cy="6306202"/>
          </a:xfrm>
          <a:prstGeom prst="rect">
            <a:avLst/>
          </a:prstGeom>
        </p:spPr>
      </p:pic>
      <p:pic>
        <p:nvPicPr>
          <p:cNvPr id="6" name="Afbeelding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spTree>
    <p:extLst>
      <p:ext uri="{BB962C8B-B14F-4D97-AF65-F5344CB8AC3E}">
        <p14:creationId xmlns:p14="http://schemas.microsoft.com/office/powerpoint/2010/main" val="3553312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AutoShape 2" descr="Résultat de recherche d'images pour &quot;browser internet icon&quot;"/>
          <p:cNvSpPr>
            <a:spLocks noChangeAspect="1" noChangeArrowheads="1"/>
          </p:cNvSpPr>
          <p:nvPr/>
        </p:nvSpPr>
        <p:spPr bwMode="auto">
          <a:xfrm>
            <a:off x="84667" y="-182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dirty="0"/>
          </a:p>
        </p:txBody>
      </p:sp>
      <p:sp>
        <p:nvSpPr>
          <p:cNvPr id="2" name="Titre 1">
            <a:extLst>
              <a:ext uri="{FF2B5EF4-FFF2-40B4-BE49-F238E27FC236}">
                <a16:creationId xmlns:a16="http://schemas.microsoft.com/office/drawing/2014/main" id="{D6B7E8B5-2D81-4B0A-96A2-438E1626ED17}"/>
              </a:ext>
            </a:extLst>
          </p:cNvPr>
          <p:cNvSpPr>
            <a:spLocks noGrp="1"/>
          </p:cNvSpPr>
          <p:nvPr>
            <p:ph type="title"/>
          </p:nvPr>
        </p:nvSpPr>
        <p:spPr/>
        <p:txBody>
          <a:bodyPr/>
          <a:lstStyle/>
          <a:p>
            <a:r>
              <a:rPr lang="en-US" dirty="0"/>
              <a:t>Architecture overview</a:t>
            </a:r>
          </a:p>
        </p:txBody>
      </p:sp>
      <p:pic>
        <p:nvPicPr>
          <p:cNvPr id="6" name="Image 5">
            <a:extLst>
              <a:ext uri="{FF2B5EF4-FFF2-40B4-BE49-F238E27FC236}">
                <a16:creationId xmlns:a16="http://schemas.microsoft.com/office/drawing/2014/main" id="{16B8BFB7-4F47-4605-A537-DAB66CA89279}"/>
              </a:ext>
            </a:extLst>
          </p:cNvPr>
          <p:cNvPicPr>
            <a:picLocks noChangeAspect="1"/>
          </p:cNvPicPr>
          <p:nvPr/>
        </p:nvPicPr>
        <p:blipFill>
          <a:blip r:embed="rId3"/>
          <a:stretch>
            <a:fillRect/>
          </a:stretch>
        </p:blipFill>
        <p:spPr>
          <a:xfrm>
            <a:off x="2619089" y="1297594"/>
            <a:ext cx="6953823" cy="5128605"/>
          </a:xfrm>
          <a:prstGeom prst="rect">
            <a:avLst/>
          </a:prstGeom>
        </p:spPr>
      </p:pic>
      <p:pic>
        <p:nvPicPr>
          <p:cNvPr id="5" name="Afbeelding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spTree>
    <p:extLst>
      <p:ext uri="{BB962C8B-B14F-4D97-AF65-F5344CB8AC3E}">
        <p14:creationId xmlns:p14="http://schemas.microsoft.com/office/powerpoint/2010/main" val="11879601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E0217-EACD-F942-896E-38F93526B3D7}"/>
              </a:ext>
            </a:extLst>
          </p:cNvPr>
          <p:cNvSpPr>
            <a:spLocks noGrp="1"/>
          </p:cNvSpPr>
          <p:nvPr>
            <p:ph type="title"/>
          </p:nvPr>
        </p:nvSpPr>
        <p:spPr/>
        <p:txBody>
          <a:bodyPr/>
          <a:lstStyle/>
          <a:p>
            <a:r>
              <a:rPr lang="en-US" dirty="0" err="1" smtClean="0">
                <a:latin typeface="Arial" panose="020B0604020202020204" pitchFamily="34" charset="0"/>
                <a:ea typeface="Open Sans Light"/>
                <a:cs typeface="Arial" panose="020B0604020202020204" pitchFamily="34" charset="0"/>
              </a:rPr>
              <a:t>CoMPAS</a:t>
            </a:r>
            <a:r>
              <a:rPr lang="en-US" dirty="0" smtClean="0">
                <a:latin typeface="Arial" panose="020B0604020202020204" pitchFamily="34" charset="0"/>
                <a:ea typeface="Open Sans Light"/>
                <a:cs typeface="Arial" panose="020B0604020202020204" pitchFamily="34" charset="0"/>
              </a:rPr>
              <a:t> security is important</a:t>
            </a:r>
            <a:endParaRPr lang="en-US" dirty="0">
              <a:latin typeface="Arial" panose="020B0604020202020204" pitchFamily="34" charset="0"/>
              <a:ea typeface="Open Sans Light"/>
              <a:cs typeface="Arial" panose="020B0604020202020204" pitchFamily="34" charset="0"/>
            </a:endParaRPr>
          </a:p>
        </p:txBody>
      </p:sp>
      <p:sp>
        <p:nvSpPr>
          <p:cNvPr id="5" name="Text Placeholder 4">
            <a:extLst>
              <a:ext uri="{FF2B5EF4-FFF2-40B4-BE49-F238E27FC236}">
                <a16:creationId xmlns:a16="http://schemas.microsoft.com/office/drawing/2014/main" id="{862063BD-69AC-A241-A460-D73487E1CB2B}"/>
              </a:ext>
            </a:extLst>
          </p:cNvPr>
          <p:cNvSpPr>
            <a:spLocks noGrp="1"/>
          </p:cNvSpPr>
          <p:nvPr>
            <p:ph type="body" idx="1"/>
          </p:nvPr>
        </p:nvSpPr>
        <p:spPr/>
        <p:txBody>
          <a:bodyPr>
            <a:normAutofit/>
          </a:bodyPr>
          <a:lstStyle/>
          <a:p>
            <a:pPr marL="67309" indent="0">
              <a:lnSpc>
                <a:spcPct val="100000"/>
              </a:lnSpc>
              <a:buNone/>
            </a:pPr>
            <a:endParaRPr lang="en-US" sz="2133" dirty="0" smtClean="0">
              <a:solidFill>
                <a:schemeClr val="tx1"/>
              </a:solidFill>
            </a:endParaRP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pic>
        <p:nvPicPr>
          <p:cNvPr id="2" name="Afbeelding 1"/>
          <p:cNvPicPr>
            <a:picLocks noChangeAspect="1"/>
          </p:cNvPicPr>
          <p:nvPr/>
        </p:nvPicPr>
        <p:blipFill>
          <a:blip r:embed="rId4"/>
          <a:stretch>
            <a:fillRect/>
          </a:stretch>
        </p:blipFill>
        <p:spPr>
          <a:xfrm>
            <a:off x="457200" y="1572373"/>
            <a:ext cx="6251670" cy="4018931"/>
          </a:xfrm>
          <a:prstGeom prst="rect">
            <a:avLst/>
          </a:prstGeom>
        </p:spPr>
      </p:pic>
      <p:pic>
        <p:nvPicPr>
          <p:cNvPr id="3" name="Afbeelding 2"/>
          <p:cNvPicPr>
            <a:picLocks noChangeAspect="1"/>
          </p:cNvPicPr>
          <p:nvPr/>
        </p:nvPicPr>
        <p:blipFill>
          <a:blip r:embed="rId5"/>
          <a:stretch>
            <a:fillRect/>
          </a:stretch>
        </p:blipFill>
        <p:spPr>
          <a:xfrm>
            <a:off x="8325133" y="2565840"/>
            <a:ext cx="2799051" cy="2539345"/>
          </a:xfrm>
          <a:prstGeom prst="rect">
            <a:avLst/>
          </a:prstGeom>
        </p:spPr>
      </p:pic>
    </p:spTree>
    <p:extLst>
      <p:ext uri="{BB962C8B-B14F-4D97-AF65-F5344CB8AC3E}">
        <p14:creationId xmlns:p14="http://schemas.microsoft.com/office/powerpoint/2010/main" val="2001937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nvGraphicFramePr>
        <p:xfrm>
          <a:off x="775855" y="2191851"/>
          <a:ext cx="10627976" cy="3749040"/>
        </p:xfrm>
        <a:graphic>
          <a:graphicData uri="http://schemas.openxmlformats.org/drawingml/2006/table">
            <a:tbl>
              <a:tblPr firstRow="1" bandRow="1">
                <a:tableStyleId>{5C22544A-7EE6-4342-B048-85BDC9FD1C3A}</a:tableStyleId>
              </a:tblPr>
              <a:tblGrid>
                <a:gridCol w="4581236">
                  <a:extLst>
                    <a:ext uri="{9D8B030D-6E8A-4147-A177-3AD203B41FA5}">
                      <a16:colId xmlns:a16="http://schemas.microsoft.com/office/drawing/2014/main" val="20001"/>
                    </a:ext>
                  </a:extLst>
                </a:gridCol>
                <a:gridCol w="2364509">
                  <a:extLst>
                    <a:ext uri="{9D8B030D-6E8A-4147-A177-3AD203B41FA5}">
                      <a16:colId xmlns:a16="http://schemas.microsoft.com/office/drawing/2014/main" val="3775905649"/>
                    </a:ext>
                  </a:extLst>
                </a:gridCol>
                <a:gridCol w="3682231">
                  <a:extLst>
                    <a:ext uri="{9D8B030D-6E8A-4147-A177-3AD203B41FA5}">
                      <a16:colId xmlns:a16="http://schemas.microsoft.com/office/drawing/2014/main" val="306372139"/>
                    </a:ext>
                  </a:extLst>
                </a:gridCol>
              </a:tblGrid>
              <a:tr h="518160">
                <a:tc>
                  <a:txBody>
                    <a:bodyPr/>
                    <a:lstStyle/>
                    <a:p>
                      <a:r>
                        <a:rPr lang="en-US" sz="2400" noProof="0" dirty="0">
                          <a:solidFill>
                            <a:schemeClr val="tx1"/>
                          </a:solidFill>
                          <a:latin typeface="Arial" panose="020B0604020202020204" pitchFamily="34" charset="0"/>
                          <a:cs typeface="Arial" panose="020B0604020202020204" pitchFamily="34" charset="0"/>
                        </a:rPr>
                        <a:t>Functional block / workstream</a:t>
                      </a:r>
                    </a:p>
                  </a:txBody>
                  <a:tcPr/>
                </a:tc>
                <a:tc>
                  <a:txBody>
                    <a:bodyPr/>
                    <a:lstStyle/>
                    <a:p>
                      <a:r>
                        <a:rPr lang="en-US" sz="2400" noProof="0" dirty="0">
                          <a:solidFill>
                            <a:schemeClr val="tx1"/>
                          </a:solidFill>
                          <a:latin typeface="Arial" panose="020B0604020202020204" pitchFamily="34" charset="0"/>
                          <a:cs typeface="Arial" panose="020B0604020202020204" pitchFamily="34" charset="0"/>
                        </a:rPr>
                        <a:t>Priority rank</a:t>
                      </a:r>
                    </a:p>
                  </a:txBody>
                  <a:tcPr/>
                </a:tc>
                <a:tc>
                  <a:txBody>
                    <a:bodyPr/>
                    <a:lstStyle/>
                    <a:p>
                      <a:r>
                        <a:rPr lang="en-US" sz="2400" noProof="0" dirty="0">
                          <a:solidFill>
                            <a:schemeClr val="tx1"/>
                          </a:solidFill>
                          <a:latin typeface="Arial" panose="020B0604020202020204" pitchFamily="34" charset="0"/>
                          <a:cs typeface="Arial" panose="020B0604020202020204" pitchFamily="34" charset="0"/>
                        </a:rPr>
                        <a:t>Comment</a:t>
                      </a:r>
                    </a:p>
                  </a:txBody>
                  <a:tcPr/>
                </a:tc>
                <a:extLst>
                  <a:ext uri="{0D108BD9-81ED-4DB2-BD59-A6C34878D82A}">
                    <a16:rowId xmlns:a16="http://schemas.microsoft.com/office/drawing/2014/main" val="10000"/>
                  </a:ext>
                </a:extLst>
              </a:tr>
              <a:tr h="51816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Reference architecture </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Confirmed as priority for MVP</a:t>
                      </a:r>
                    </a:p>
                  </a:txBody>
                  <a:tcPr anchor="ctr"/>
                </a:tc>
                <a:extLst>
                  <a:ext uri="{0D108BD9-81ED-4DB2-BD59-A6C34878D82A}">
                    <a16:rowId xmlns:a16="http://schemas.microsoft.com/office/drawing/2014/main" val="10001"/>
                  </a:ext>
                </a:extLst>
              </a:tr>
              <a:tr h="51816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System Configuration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1</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Confirmed as priority for MVP</a:t>
                      </a:r>
                    </a:p>
                  </a:txBody>
                  <a:tcPr anchor="ctr"/>
                </a:tc>
                <a:extLst>
                  <a:ext uri="{0D108BD9-81ED-4DB2-BD59-A6C34878D82A}">
                    <a16:rowId xmlns:a16="http://schemas.microsoft.com/office/drawing/2014/main" val="10002"/>
                  </a:ext>
                </a:extLst>
              </a:tr>
              <a:tr h="5791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Testing</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Pending commitment of resources (assumed to happen Q3 2020)</a:t>
                      </a:r>
                    </a:p>
                  </a:txBody>
                  <a:tcPr anchor="ctr"/>
                </a:tc>
                <a:extLst>
                  <a:ext uri="{0D108BD9-81ED-4DB2-BD59-A6C34878D82A}">
                    <a16:rowId xmlns:a16="http://schemas.microsoft.com/office/drawing/2014/main" val="10003"/>
                  </a:ext>
                </a:extLst>
              </a:tr>
              <a:tr h="5791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IEC61850-CIM mapping</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Pending commitment of resources (assumed to happen Q3 2020)</a:t>
                      </a:r>
                    </a:p>
                  </a:txBody>
                  <a:tcPr anchor="ctr"/>
                </a:tc>
                <a:extLst>
                  <a:ext uri="{0D108BD9-81ED-4DB2-BD59-A6C34878D82A}">
                    <a16:rowId xmlns:a16="http://schemas.microsoft.com/office/drawing/2014/main" val="3382451759"/>
                  </a:ext>
                </a:extLst>
              </a:tr>
              <a:tr h="51816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System specification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600" noProof="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213780"/>
                  </a:ext>
                </a:extLst>
              </a:tr>
              <a:tr h="51816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Profiling</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noProof="0" dirty="0">
                          <a:solidFill>
                            <a:schemeClr val="tx1"/>
                          </a:solidFill>
                          <a:latin typeface="Arial" panose="020B0604020202020204" pitchFamily="34" charset="0"/>
                          <a:cs typeface="Arial" panose="020B0604020202020204" pitchFamily="34" charset="0"/>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600" noProof="0"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925563309"/>
                  </a:ext>
                </a:extLst>
              </a:tr>
            </a:tbl>
          </a:graphicData>
        </a:graphic>
      </p:graphicFrame>
      <p:sp>
        <p:nvSpPr>
          <p:cNvPr id="7" name="Titre 6">
            <a:extLst>
              <a:ext uri="{FF2B5EF4-FFF2-40B4-BE49-F238E27FC236}">
                <a16:creationId xmlns:a16="http://schemas.microsoft.com/office/drawing/2014/main" id="{7D23A35A-3D48-4F9F-BEF2-64EF71082FCE}"/>
              </a:ext>
            </a:extLst>
          </p:cNvPr>
          <p:cNvSpPr>
            <a:spLocks noGrp="1"/>
          </p:cNvSpPr>
          <p:nvPr>
            <p:ph type="title"/>
          </p:nvPr>
        </p:nvSpPr>
        <p:spPr/>
        <p:txBody>
          <a:bodyPr/>
          <a:lstStyle/>
          <a:p>
            <a:r>
              <a:rPr lang="en-US" dirty="0"/>
              <a:t>Priorities at the launch of the project for the development of a Minimum Viable Product</a:t>
            </a:r>
            <a:endParaRPr lang="fr-FR" dirty="0"/>
          </a:p>
        </p:txBody>
      </p:sp>
      <p:sp>
        <p:nvSpPr>
          <p:cNvPr id="8" name="Espace réservé du pied de page 1">
            <a:extLst>
              <a:ext uri="{FF2B5EF4-FFF2-40B4-BE49-F238E27FC236}">
                <a16:creationId xmlns:a16="http://schemas.microsoft.com/office/drawing/2014/main" id="{3D58ADAA-2445-4EC3-ADE2-7F49ED8A2EBA}"/>
              </a:ext>
            </a:extLst>
          </p:cNvPr>
          <p:cNvSpPr txBox="1">
            <a:spLocks/>
          </p:cNvSpPr>
          <p:nvPr/>
        </p:nvSpPr>
        <p:spPr>
          <a:xfrm>
            <a:off x="1192213" y="6438447"/>
            <a:ext cx="9807575"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dirty="0"/>
              <a:t>© 2019-2020 </a:t>
            </a:r>
            <a:r>
              <a:rPr lang="en-US" sz="1000" dirty="0" err="1"/>
              <a:t>Alliander</a:t>
            </a:r>
            <a:r>
              <a:rPr lang="en-US" sz="1000" dirty="0"/>
              <a:t>, GE, National Grid, </a:t>
            </a:r>
            <a:r>
              <a:rPr lang="en-US" sz="1000" dirty="0" err="1"/>
              <a:t>OSIsoft</a:t>
            </a:r>
            <a:r>
              <a:rPr lang="en-US" sz="1000" dirty="0"/>
              <a:t>, RTE, Schneider Electric, </a:t>
            </a:r>
            <a:r>
              <a:rPr lang="en-US" sz="1000" dirty="0" err="1"/>
              <a:t>TenneT</a:t>
            </a:r>
            <a:r>
              <a:rPr lang="en-US" sz="1000" dirty="0"/>
              <a:t>.</a:t>
            </a:r>
          </a:p>
          <a:p>
            <a:pPr algn="ctr"/>
            <a:r>
              <a:rPr lang="en-US" sz="1000" dirty="0"/>
              <a:t>Licensed under Creative Commons Attribution 4.0 International (CC BY 4.0)</a:t>
            </a:r>
            <a:endParaRPr lang="fr-FR" sz="1000" dirty="0"/>
          </a:p>
        </p:txBody>
      </p:sp>
    </p:spTree>
    <p:extLst>
      <p:ext uri="{BB962C8B-B14F-4D97-AF65-F5344CB8AC3E}">
        <p14:creationId xmlns:p14="http://schemas.microsoft.com/office/powerpoint/2010/main" val="2058667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E0217-EACD-F942-896E-38F93526B3D7}"/>
              </a:ext>
            </a:extLst>
          </p:cNvPr>
          <p:cNvSpPr>
            <a:spLocks noGrp="1"/>
          </p:cNvSpPr>
          <p:nvPr>
            <p:ph type="title"/>
          </p:nvPr>
        </p:nvSpPr>
        <p:spPr/>
        <p:txBody>
          <a:bodyPr/>
          <a:lstStyle/>
          <a:p>
            <a:r>
              <a:rPr lang="en-US" dirty="0" err="1" smtClean="0">
                <a:latin typeface="Arial" panose="020B0604020202020204" pitchFamily="34" charset="0"/>
                <a:ea typeface="Open Sans Light"/>
                <a:cs typeface="Arial" panose="020B0604020202020204" pitchFamily="34" charset="0"/>
              </a:rPr>
              <a:t>CoMPAS</a:t>
            </a:r>
            <a:r>
              <a:rPr lang="en-US" dirty="0" smtClean="0">
                <a:latin typeface="Arial" panose="020B0604020202020204" pitchFamily="34" charset="0"/>
                <a:ea typeface="Open Sans Light"/>
                <a:cs typeface="Arial" panose="020B0604020202020204" pitchFamily="34" charset="0"/>
              </a:rPr>
              <a:t> current status</a:t>
            </a:r>
            <a:endParaRPr lang="en-US" dirty="0">
              <a:latin typeface="Arial" panose="020B0604020202020204" pitchFamily="34" charset="0"/>
              <a:ea typeface="Open Sans Light"/>
              <a:cs typeface="Arial" panose="020B0604020202020204" pitchFamily="34" charset="0"/>
            </a:endParaRPr>
          </a:p>
        </p:txBody>
      </p:sp>
      <p:sp>
        <p:nvSpPr>
          <p:cNvPr id="5" name="Text Placeholder 4">
            <a:extLst>
              <a:ext uri="{FF2B5EF4-FFF2-40B4-BE49-F238E27FC236}">
                <a16:creationId xmlns:a16="http://schemas.microsoft.com/office/drawing/2014/main" id="{862063BD-69AC-A241-A460-D73487E1CB2B}"/>
              </a:ext>
            </a:extLst>
          </p:cNvPr>
          <p:cNvSpPr>
            <a:spLocks noGrp="1"/>
          </p:cNvSpPr>
          <p:nvPr>
            <p:ph type="body" idx="1"/>
          </p:nvPr>
        </p:nvSpPr>
        <p:spPr/>
        <p:txBody>
          <a:bodyPr>
            <a:normAutofit/>
          </a:bodyPr>
          <a:lstStyle/>
          <a:p>
            <a:pPr marL="67309" indent="0">
              <a:lnSpc>
                <a:spcPct val="100000"/>
              </a:lnSpc>
              <a:buNone/>
            </a:pPr>
            <a:r>
              <a:rPr lang="en-US" sz="2133" dirty="0" smtClean="0">
                <a:solidFill>
                  <a:schemeClr val="tx1"/>
                </a:solidFill>
              </a:rPr>
              <a:t>Architecture focus:</a:t>
            </a:r>
          </a:p>
          <a:p>
            <a:pPr marL="410209"/>
            <a:r>
              <a:rPr lang="en-US" sz="2133" dirty="0" smtClean="0">
                <a:solidFill>
                  <a:schemeClr val="tx1"/>
                </a:solidFill>
              </a:rPr>
              <a:t>Database</a:t>
            </a:r>
          </a:p>
          <a:p>
            <a:pPr marL="410209"/>
            <a:r>
              <a:rPr lang="en-US" sz="2133" dirty="0" err="1" smtClean="0">
                <a:solidFill>
                  <a:schemeClr val="tx1"/>
                </a:solidFill>
              </a:rPr>
              <a:t>Microservices</a:t>
            </a:r>
            <a:r>
              <a:rPr lang="en-US" sz="2133" dirty="0" smtClean="0">
                <a:solidFill>
                  <a:schemeClr val="tx1"/>
                </a:solidFill>
              </a:rPr>
              <a:t> technology</a:t>
            </a:r>
          </a:p>
          <a:p>
            <a:pPr marL="410209"/>
            <a:r>
              <a:rPr lang="en-US" sz="2133" dirty="0" smtClean="0">
                <a:solidFill>
                  <a:schemeClr val="tx1"/>
                </a:solidFill>
              </a:rPr>
              <a:t>XML processing</a:t>
            </a:r>
          </a:p>
          <a:p>
            <a:pPr marL="410209"/>
            <a:endParaRPr lang="en-US" sz="2133" dirty="0">
              <a:solidFill>
                <a:schemeClr val="tx1"/>
              </a:solidFill>
            </a:endParaRP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pic>
        <p:nvPicPr>
          <p:cNvPr id="2" name="Afbeelding 1"/>
          <p:cNvPicPr>
            <a:picLocks noChangeAspect="1"/>
          </p:cNvPicPr>
          <p:nvPr/>
        </p:nvPicPr>
        <p:blipFill>
          <a:blip r:embed="rId4"/>
          <a:stretch>
            <a:fillRect/>
          </a:stretch>
        </p:blipFill>
        <p:spPr>
          <a:xfrm>
            <a:off x="6422522" y="1194547"/>
            <a:ext cx="5539854" cy="5142318"/>
          </a:xfrm>
          <a:prstGeom prst="rect">
            <a:avLst/>
          </a:prstGeom>
        </p:spPr>
      </p:pic>
    </p:spTree>
    <p:extLst>
      <p:ext uri="{BB962C8B-B14F-4D97-AF65-F5344CB8AC3E}">
        <p14:creationId xmlns:p14="http://schemas.microsoft.com/office/powerpoint/2010/main" val="3528428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1E573F-4F41-43F0-AD3F-B473964C5A5C}"/>
              </a:ext>
            </a:extLst>
          </p:cNvPr>
          <p:cNvSpPr>
            <a:spLocks noGrp="1"/>
          </p:cNvSpPr>
          <p:nvPr>
            <p:ph type="title"/>
          </p:nvPr>
        </p:nvSpPr>
        <p:spPr/>
        <p:txBody>
          <a:bodyPr/>
          <a:lstStyle/>
          <a:p>
            <a:r>
              <a:rPr lang="en-US" dirty="0"/>
              <a:t>Project leadership</a:t>
            </a:r>
          </a:p>
        </p:txBody>
      </p:sp>
      <p:sp>
        <p:nvSpPr>
          <p:cNvPr id="4" name="Espace réservé du texte 3">
            <a:extLst>
              <a:ext uri="{FF2B5EF4-FFF2-40B4-BE49-F238E27FC236}">
                <a16:creationId xmlns:a16="http://schemas.microsoft.com/office/drawing/2014/main" id="{866CD4D5-8BAB-4790-8794-458B8556DF91}"/>
              </a:ext>
            </a:extLst>
          </p:cNvPr>
          <p:cNvSpPr>
            <a:spLocks noGrp="1"/>
          </p:cNvSpPr>
          <p:nvPr>
            <p:ph type="body" idx="1"/>
          </p:nvPr>
        </p:nvSpPr>
        <p:spPr/>
        <p:txBody>
          <a:bodyPr/>
          <a:lstStyle/>
          <a:p>
            <a:pPr marL="114300" indent="0">
              <a:buNone/>
            </a:pPr>
            <a:r>
              <a:rPr lang="fr-FR" dirty="0" err="1"/>
              <a:t>CoMPAS</a:t>
            </a:r>
            <a:r>
              <a:rPr lang="fr-FR" dirty="0"/>
              <a:t> </a:t>
            </a:r>
            <a:r>
              <a:rPr lang="fr-FR" dirty="0" err="1"/>
              <a:t>Technical</a:t>
            </a:r>
            <a:r>
              <a:rPr lang="fr-FR" dirty="0"/>
              <a:t> </a:t>
            </a:r>
            <a:r>
              <a:rPr lang="fr-FR" dirty="0" err="1"/>
              <a:t>Steering</a:t>
            </a:r>
            <a:r>
              <a:rPr lang="fr-FR" dirty="0"/>
              <a:t> </a:t>
            </a:r>
            <a:r>
              <a:rPr lang="fr-FR" dirty="0" err="1"/>
              <a:t>Committee</a:t>
            </a:r>
            <a:r>
              <a:rPr lang="fr-FR" dirty="0"/>
              <a:t> </a:t>
            </a:r>
            <a:r>
              <a:rPr lang="fr-FR" dirty="0" err="1"/>
              <a:t>members</a:t>
            </a:r>
            <a:r>
              <a:rPr lang="fr-FR" dirty="0"/>
              <a:t>:</a:t>
            </a:r>
          </a:p>
          <a:p>
            <a:r>
              <a:rPr lang="fr-FR" dirty="0"/>
              <a:t>Frédéric Fousseret (RTE)</a:t>
            </a:r>
          </a:p>
          <a:p>
            <a:r>
              <a:rPr lang="fr-FR" dirty="0" smtClean="0"/>
              <a:t>Norbert </a:t>
            </a:r>
            <a:r>
              <a:rPr lang="fr-FR" dirty="0"/>
              <a:t>Armand (GE)</a:t>
            </a:r>
          </a:p>
          <a:p>
            <a:r>
              <a:rPr lang="fr-FR" dirty="0" smtClean="0"/>
              <a:t>Sander </a:t>
            </a:r>
            <a:r>
              <a:rPr lang="fr-FR" dirty="0"/>
              <a:t>Jansen (Alliander)</a:t>
            </a:r>
          </a:p>
          <a:p>
            <a:r>
              <a:rPr lang="fr-FR" dirty="0"/>
              <a:t>Mohamed Sylla (RTE)</a:t>
            </a:r>
          </a:p>
          <a:p>
            <a:r>
              <a:rPr lang="fr-FR" dirty="0"/>
              <a:t>Rob </a:t>
            </a:r>
            <a:r>
              <a:rPr lang="fr-FR" dirty="0" err="1"/>
              <a:t>Tjalma</a:t>
            </a:r>
            <a:r>
              <a:rPr lang="fr-FR" dirty="0"/>
              <a:t> (</a:t>
            </a:r>
            <a:r>
              <a:rPr lang="fr-FR" dirty="0" err="1"/>
              <a:t>Alliander</a:t>
            </a:r>
            <a:r>
              <a:rPr lang="fr-FR" dirty="0"/>
              <a:t>)</a:t>
            </a:r>
          </a:p>
          <a:p>
            <a:r>
              <a:rPr lang="fr-FR" dirty="0"/>
              <a:t>Stevan Vigouroux (GE)</a:t>
            </a:r>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spTree>
    <p:extLst>
      <p:ext uri="{BB962C8B-B14F-4D97-AF65-F5344CB8AC3E}">
        <p14:creationId xmlns:p14="http://schemas.microsoft.com/office/powerpoint/2010/main" val="1941914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81E573F-4F41-43F0-AD3F-B473964C5A5C}"/>
              </a:ext>
            </a:extLst>
          </p:cNvPr>
          <p:cNvSpPr>
            <a:spLocks noGrp="1"/>
          </p:cNvSpPr>
          <p:nvPr>
            <p:ph type="title"/>
          </p:nvPr>
        </p:nvSpPr>
        <p:spPr/>
        <p:txBody>
          <a:bodyPr/>
          <a:lstStyle/>
          <a:p>
            <a:r>
              <a:rPr lang="en-US" dirty="0"/>
              <a:t>Relevant project links</a:t>
            </a:r>
          </a:p>
        </p:txBody>
      </p:sp>
      <p:sp>
        <p:nvSpPr>
          <p:cNvPr id="4" name="Espace réservé du texte 3">
            <a:extLst>
              <a:ext uri="{FF2B5EF4-FFF2-40B4-BE49-F238E27FC236}">
                <a16:creationId xmlns:a16="http://schemas.microsoft.com/office/drawing/2014/main" id="{866CD4D5-8BAB-4790-8794-458B8556DF91}"/>
              </a:ext>
            </a:extLst>
          </p:cNvPr>
          <p:cNvSpPr>
            <a:spLocks noGrp="1"/>
          </p:cNvSpPr>
          <p:nvPr>
            <p:ph type="body" idx="1"/>
          </p:nvPr>
        </p:nvSpPr>
        <p:spPr/>
        <p:txBody>
          <a:bodyPr/>
          <a:lstStyle/>
          <a:p>
            <a:r>
              <a:rPr lang="en" dirty="0"/>
              <a:t>Website: </a:t>
            </a:r>
            <a:r>
              <a:rPr lang="en" dirty="0">
                <a:hlinkClick r:id="rId2"/>
              </a:rPr>
              <a:t>https://www.lfenergy.org/projects/compas/</a:t>
            </a:r>
            <a:r>
              <a:rPr lang="en" dirty="0"/>
              <a:t> </a:t>
            </a:r>
            <a:endParaRPr lang="en" dirty="0" smtClean="0"/>
          </a:p>
          <a:p>
            <a:r>
              <a:rPr lang="en" dirty="0" smtClean="0"/>
              <a:t>Architecture: </a:t>
            </a:r>
            <a:r>
              <a:rPr lang="nl-NL" dirty="0">
                <a:hlinkClick r:id="rId3"/>
              </a:rPr>
              <a:t>https://com-pas.github.io/compas-architecture</a:t>
            </a:r>
            <a:r>
              <a:rPr lang="nl-NL" dirty="0" smtClean="0">
                <a:hlinkClick r:id="rId3"/>
              </a:rPr>
              <a:t>/</a:t>
            </a:r>
            <a:endParaRPr lang="nl-NL" dirty="0" smtClean="0"/>
          </a:p>
          <a:p>
            <a:r>
              <a:rPr lang="en" dirty="0" smtClean="0"/>
              <a:t>General </a:t>
            </a:r>
            <a:r>
              <a:rPr lang="en" dirty="0"/>
              <a:t>discussion mailing list: </a:t>
            </a:r>
            <a:r>
              <a:rPr lang="en" dirty="0">
                <a:hlinkClick r:id="rId4"/>
              </a:rPr>
              <a:t>https://lists.lfenergy.org/g/CoMPAS</a:t>
            </a:r>
            <a:r>
              <a:rPr lang="en" dirty="0"/>
              <a:t> </a:t>
            </a:r>
          </a:p>
          <a:p>
            <a:r>
              <a:rPr lang="en" dirty="0"/>
              <a:t>Source code work-in-progress </a:t>
            </a:r>
            <a:r>
              <a:rPr lang="fr-FR" dirty="0"/>
              <a:t>on GitHub</a:t>
            </a:r>
            <a:r>
              <a:rPr lang="en" dirty="0"/>
              <a:t>: </a:t>
            </a:r>
            <a:r>
              <a:rPr lang="fr-FR" dirty="0">
                <a:hlinkClick r:id="rId5"/>
              </a:rPr>
              <a:t>https://github.com/com-pas/</a:t>
            </a:r>
            <a:r>
              <a:rPr lang="fr-FR" dirty="0"/>
              <a:t> </a:t>
            </a:r>
            <a:endParaRPr lang="en" dirty="0"/>
          </a:p>
          <a:p>
            <a:r>
              <a:rPr lang="en" dirty="0"/>
              <a:t>Live chat </a:t>
            </a:r>
            <a:r>
              <a:rPr lang="fr-FR" dirty="0"/>
              <a:t>on Slack</a:t>
            </a:r>
            <a:r>
              <a:rPr lang="en" dirty="0"/>
              <a:t>: </a:t>
            </a:r>
            <a:r>
              <a:rPr lang="fr-FR" dirty="0">
                <a:hlinkClick r:id="rId6"/>
              </a:rPr>
              <a:t>https://lfenergy.slack.com/archives/C01926K9D39</a:t>
            </a:r>
            <a:endParaRPr lang="en" dirty="0"/>
          </a:p>
        </p:txBody>
      </p:sp>
      <p:pic>
        <p:nvPicPr>
          <p:cNvPr id="5" name="Afbeelding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spTree>
    <p:extLst>
      <p:ext uri="{BB962C8B-B14F-4D97-AF65-F5344CB8AC3E}">
        <p14:creationId xmlns:p14="http://schemas.microsoft.com/office/powerpoint/2010/main" val="1904449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g93167fd9ac_0_100"/>
          <p:cNvSpPr txBox="1">
            <a:spLocks noGrp="1"/>
          </p:cNvSpPr>
          <p:nvPr>
            <p:ph type="title"/>
          </p:nvPr>
        </p:nvSpPr>
        <p:spPr>
          <a:xfrm>
            <a:off x="616944" y="501268"/>
            <a:ext cx="10873500" cy="128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LF Energy Members</a:t>
            </a:r>
            <a:endParaRPr/>
          </a:p>
        </p:txBody>
      </p:sp>
      <p:sp>
        <p:nvSpPr>
          <p:cNvPr id="1093" name="Google Shape;1093;g93167fd9ac_0_100"/>
          <p:cNvSpPr txBox="1">
            <a:spLocks noGrp="1"/>
          </p:cNvSpPr>
          <p:nvPr>
            <p:ph type="body" idx="1"/>
          </p:nvPr>
        </p:nvSpPr>
        <p:spPr>
          <a:xfrm>
            <a:off x="571867" y="1159099"/>
            <a:ext cx="10873500" cy="656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sz="1900"/>
              <a:t>Strategic Members</a:t>
            </a:r>
            <a:endParaRPr sz="1900"/>
          </a:p>
        </p:txBody>
      </p:sp>
      <p:sp>
        <p:nvSpPr>
          <p:cNvPr id="1094" name="Google Shape;1094;g93167fd9ac_0_100"/>
          <p:cNvSpPr txBox="1">
            <a:spLocks noGrp="1"/>
          </p:cNvSpPr>
          <p:nvPr>
            <p:ph type="body" idx="1"/>
          </p:nvPr>
        </p:nvSpPr>
        <p:spPr>
          <a:xfrm>
            <a:off x="571867" y="1970432"/>
            <a:ext cx="10873500" cy="656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sz="1900"/>
              <a:t>General Members</a:t>
            </a:r>
            <a:endParaRPr sz="1900"/>
          </a:p>
        </p:txBody>
      </p:sp>
      <p:sp>
        <p:nvSpPr>
          <p:cNvPr id="1095" name="Google Shape;1095;g93167fd9ac_0_100"/>
          <p:cNvSpPr txBox="1">
            <a:spLocks noGrp="1"/>
          </p:cNvSpPr>
          <p:nvPr>
            <p:ph type="body" idx="1"/>
          </p:nvPr>
        </p:nvSpPr>
        <p:spPr>
          <a:xfrm>
            <a:off x="571867" y="3635399"/>
            <a:ext cx="10873500" cy="656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sz="1900"/>
              <a:t>Associate Members</a:t>
            </a:r>
            <a:endParaRPr sz="1900"/>
          </a:p>
        </p:txBody>
      </p:sp>
      <p:pic>
        <p:nvPicPr>
          <p:cNvPr id="1096" name="Google Shape;1096;g93167fd9ac_0_100"/>
          <p:cNvPicPr preferRelativeResize="0"/>
          <p:nvPr/>
        </p:nvPicPr>
        <p:blipFill rotWithShape="1">
          <a:blip r:embed="rId3">
            <a:alphaModFix/>
          </a:blip>
          <a:srcRect/>
          <a:stretch/>
        </p:blipFill>
        <p:spPr>
          <a:xfrm>
            <a:off x="7507834" y="941534"/>
            <a:ext cx="2408901" cy="1437833"/>
          </a:xfrm>
          <a:prstGeom prst="rect">
            <a:avLst/>
          </a:prstGeom>
          <a:noFill/>
          <a:ln>
            <a:noFill/>
          </a:ln>
        </p:spPr>
      </p:pic>
      <p:pic>
        <p:nvPicPr>
          <p:cNvPr id="1097" name="Google Shape;1097;g93167fd9ac_0_100"/>
          <p:cNvPicPr preferRelativeResize="0"/>
          <p:nvPr/>
        </p:nvPicPr>
        <p:blipFill rotWithShape="1">
          <a:blip r:embed="rId4">
            <a:alphaModFix/>
          </a:blip>
          <a:srcRect/>
          <a:stretch/>
        </p:blipFill>
        <p:spPr>
          <a:xfrm>
            <a:off x="4962067" y="1267966"/>
            <a:ext cx="1357132" cy="831258"/>
          </a:xfrm>
          <a:prstGeom prst="rect">
            <a:avLst/>
          </a:prstGeom>
          <a:noFill/>
          <a:ln>
            <a:noFill/>
          </a:ln>
        </p:spPr>
      </p:pic>
      <p:cxnSp>
        <p:nvCxnSpPr>
          <p:cNvPr id="1098" name="Google Shape;1098;g93167fd9ac_0_100"/>
          <p:cNvCxnSpPr/>
          <p:nvPr/>
        </p:nvCxnSpPr>
        <p:spPr>
          <a:xfrm rot="10800000" flipH="1">
            <a:off x="571867" y="2099388"/>
            <a:ext cx="10876500" cy="6300"/>
          </a:xfrm>
          <a:prstGeom prst="straightConnector1">
            <a:avLst/>
          </a:prstGeom>
          <a:noFill/>
          <a:ln w="9525" cap="flat" cmpd="sng">
            <a:solidFill>
              <a:srgbClr val="666666"/>
            </a:solidFill>
            <a:prstDash val="solid"/>
            <a:round/>
            <a:headEnd type="none" w="med" len="med"/>
            <a:tailEnd type="none" w="med" len="med"/>
          </a:ln>
        </p:spPr>
      </p:cxnSp>
      <p:cxnSp>
        <p:nvCxnSpPr>
          <p:cNvPr id="1099" name="Google Shape;1099;g93167fd9ac_0_100"/>
          <p:cNvCxnSpPr/>
          <p:nvPr/>
        </p:nvCxnSpPr>
        <p:spPr>
          <a:xfrm rot="10800000" flipH="1">
            <a:off x="571867" y="3760397"/>
            <a:ext cx="10876500" cy="6300"/>
          </a:xfrm>
          <a:prstGeom prst="straightConnector1">
            <a:avLst/>
          </a:prstGeom>
          <a:noFill/>
          <a:ln w="9525" cap="flat" cmpd="sng">
            <a:solidFill>
              <a:srgbClr val="666666"/>
            </a:solidFill>
            <a:prstDash val="solid"/>
            <a:round/>
            <a:headEnd type="none" w="med" len="med"/>
            <a:tailEnd type="none" w="med" len="med"/>
          </a:ln>
        </p:spPr>
      </p:cxnSp>
      <p:cxnSp>
        <p:nvCxnSpPr>
          <p:cNvPr id="1100" name="Google Shape;1100;g93167fd9ac_0_100"/>
          <p:cNvCxnSpPr/>
          <p:nvPr/>
        </p:nvCxnSpPr>
        <p:spPr>
          <a:xfrm rot="10800000" flipH="1">
            <a:off x="571867" y="1281600"/>
            <a:ext cx="10876500" cy="6300"/>
          </a:xfrm>
          <a:prstGeom prst="straightConnector1">
            <a:avLst/>
          </a:prstGeom>
          <a:noFill/>
          <a:ln w="9525" cap="flat" cmpd="sng">
            <a:solidFill>
              <a:srgbClr val="666666"/>
            </a:solidFill>
            <a:prstDash val="solid"/>
            <a:round/>
            <a:headEnd type="none" w="med" len="med"/>
            <a:tailEnd type="none" w="med" len="med"/>
          </a:ln>
        </p:spPr>
      </p:cxnSp>
      <p:pic>
        <p:nvPicPr>
          <p:cNvPr id="1101" name="Google Shape;1101;g93167fd9ac_0_100" descr="A close up of a logo&#10;&#10;Description automatically generated"/>
          <p:cNvPicPr preferRelativeResize="0"/>
          <p:nvPr/>
        </p:nvPicPr>
        <p:blipFill rotWithShape="1">
          <a:blip r:embed="rId5">
            <a:alphaModFix/>
          </a:blip>
          <a:srcRect t="33740" b="29868"/>
          <a:stretch/>
        </p:blipFill>
        <p:spPr>
          <a:xfrm>
            <a:off x="3222033" y="3103988"/>
            <a:ext cx="1357159" cy="308666"/>
          </a:xfrm>
          <a:prstGeom prst="rect">
            <a:avLst/>
          </a:prstGeom>
          <a:noFill/>
          <a:ln>
            <a:noFill/>
          </a:ln>
        </p:spPr>
      </p:pic>
      <p:pic>
        <p:nvPicPr>
          <p:cNvPr id="1102" name="Google Shape;1102;g93167fd9ac_0_100" descr="A picture containing drawing&#10;&#10;Description automatically generated"/>
          <p:cNvPicPr preferRelativeResize="0"/>
          <p:nvPr/>
        </p:nvPicPr>
        <p:blipFill rotWithShape="1">
          <a:blip r:embed="rId6">
            <a:alphaModFix/>
          </a:blip>
          <a:srcRect/>
          <a:stretch/>
        </p:blipFill>
        <p:spPr>
          <a:xfrm>
            <a:off x="9391706" y="2960908"/>
            <a:ext cx="1029114" cy="594826"/>
          </a:xfrm>
          <a:prstGeom prst="rect">
            <a:avLst/>
          </a:prstGeom>
          <a:noFill/>
          <a:ln>
            <a:noFill/>
          </a:ln>
        </p:spPr>
      </p:pic>
      <p:pic>
        <p:nvPicPr>
          <p:cNvPr id="1103" name="Google Shape;1103;g93167fd9ac_0_100" descr="A picture containing drawing&#10;&#10;Description automatically generated"/>
          <p:cNvPicPr preferRelativeResize="0"/>
          <p:nvPr/>
        </p:nvPicPr>
        <p:blipFill rotWithShape="1">
          <a:blip r:embed="rId7">
            <a:alphaModFix/>
          </a:blip>
          <a:srcRect/>
          <a:stretch/>
        </p:blipFill>
        <p:spPr>
          <a:xfrm>
            <a:off x="5318854" y="2842691"/>
            <a:ext cx="1357159" cy="831260"/>
          </a:xfrm>
          <a:prstGeom prst="rect">
            <a:avLst/>
          </a:prstGeom>
          <a:noFill/>
          <a:ln>
            <a:noFill/>
          </a:ln>
        </p:spPr>
      </p:pic>
      <p:pic>
        <p:nvPicPr>
          <p:cNvPr id="1104" name="Google Shape;1104;g93167fd9ac_0_100"/>
          <p:cNvPicPr preferRelativeResize="0"/>
          <p:nvPr/>
        </p:nvPicPr>
        <p:blipFill rotWithShape="1">
          <a:blip r:embed="rId8">
            <a:alphaModFix/>
          </a:blip>
          <a:srcRect t="25166" b="29902"/>
          <a:stretch/>
        </p:blipFill>
        <p:spPr>
          <a:xfrm>
            <a:off x="2809951" y="2326166"/>
            <a:ext cx="1614205" cy="453310"/>
          </a:xfrm>
          <a:prstGeom prst="rect">
            <a:avLst/>
          </a:prstGeom>
          <a:noFill/>
          <a:ln>
            <a:noFill/>
          </a:ln>
        </p:spPr>
      </p:pic>
      <p:pic>
        <p:nvPicPr>
          <p:cNvPr id="1105" name="Google Shape;1105;g93167fd9ac_0_100"/>
          <p:cNvPicPr preferRelativeResize="0"/>
          <p:nvPr/>
        </p:nvPicPr>
        <p:blipFill rotWithShape="1">
          <a:blip r:embed="rId9">
            <a:alphaModFix/>
          </a:blip>
          <a:srcRect/>
          <a:stretch/>
        </p:blipFill>
        <p:spPr>
          <a:xfrm>
            <a:off x="9979486" y="2209019"/>
            <a:ext cx="1227700" cy="751966"/>
          </a:xfrm>
          <a:prstGeom prst="rect">
            <a:avLst/>
          </a:prstGeom>
          <a:noFill/>
          <a:ln>
            <a:noFill/>
          </a:ln>
        </p:spPr>
      </p:pic>
      <p:pic>
        <p:nvPicPr>
          <p:cNvPr id="1106" name="Google Shape;1106;g93167fd9ac_0_100"/>
          <p:cNvPicPr preferRelativeResize="0"/>
          <p:nvPr/>
        </p:nvPicPr>
        <p:blipFill rotWithShape="1">
          <a:blip r:embed="rId10">
            <a:alphaModFix/>
          </a:blip>
          <a:srcRect/>
          <a:stretch/>
        </p:blipFill>
        <p:spPr>
          <a:xfrm>
            <a:off x="7997330" y="2158321"/>
            <a:ext cx="1393280" cy="853384"/>
          </a:xfrm>
          <a:prstGeom prst="rect">
            <a:avLst/>
          </a:prstGeom>
          <a:noFill/>
          <a:ln>
            <a:noFill/>
          </a:ln>
        </p:spPr>
      </p:pic>
      <p:pic>
        <p:nvPicPr>
          <p:cNvPr id="1107" name="Google Shape;1107;g93167fd9ac_0_100"/>
          <p:cNvPicPr preferRelativeResize="0"/>
          <p:nvPr/>
        </p:nvPicPr>
        <p:blipFill rotWithShape="1">
          <a:blip r:embed="rId11">
            <a:alphaModFix/>
          </a:blip>
          <a:srcRect/>
          <a:stretch/>
        </p:blipFill>
        <p:spPr>
          <a:xfrm>
            <a:off x="5000154" y="2275797"/>
            <a:ext cx="1009692" cy="618436"/>
          </a:xfrm>
          <a:prstGeom prst="rect">
            <a:avLst/>
          </a:prstGeom>
          <a:noFill/>
          <a:ln>
            <a:noFill/>
          </a:ln>
        </p:spPr>
      </p:pic>
      <p:pic>
        <p:nvPicPr>
          <p:cNvPr id="1108" name="Google Shape;1108;g93167fd9ac_0_100"/>
          <p:cNvPicPr preferRelativeResize="0"/>
          <p:nvPr/>
        </p:nvPicPr>
        <p:blipFill>
          <a:blip r:embed="rId12">
            <a:alphaModFix/>
          </a:blip>
          <a:stretch>
            <a:fillRect/>
          </a:stretch>
        </p:blipFill>
        <p:spPr>
          <a:xfrm>
            <a:off x="6598720" y="2180133"/>
            <a:ext cx="809735" cy="809735"/>
          </a:xfrm>
          <a:prstGeom prst="rect">
            <a:avLst/>
          </a:prstGeom>
          <a:noFill/>
          <a:ln>
            <a:noFill/>
          </a:ln>
        </p:spPr>
      </p:pic>
      <p:pic>
        <p:nvPicPr>
          <p:cNvPr id="1109" name="Google Shape;1109;g93167fd9ac_0_100" descr="A close up of a logo&#10;&#10;Description automatically generated"/>
          <p:cNvPicPr preferRelativeResize="0"/>
          <p:nvPr/>
        </p:nvPicPr>
        <p:blipFill rotWithShape="1">
          <a:blip r:embed="rId13">
            <a:alphaModFix/>
          </a:blip>
          <a:srcRect t="25365" b="24584"/>
          <a:stretch/>
        </p:blipFill>
        <p:spPr>
          <a:xfrm>
            <a:off x="7310842" y="3032134"/>
            <a:ext cx="1446017" cy="452341"/>
          </a:xfrm>
          <a:prstGeom prst="rect">
            <a:avLst/>
          </a:prstGeom>
          <a:noFill/>
          <a:ln>
            <a:noFill/>
          </a:ln>
        </p:spPr>
      </p:pic>
      <p:pic>
        <p:nvPicPr>
          <p:cNvPr id="1110" name="Google Shape;1110;g93167fd9ac_0_100"/>
          <p:cNvPicPr preferRelativeResize="0"/>
          <p:nvPr/>
        </p:nvPicPr>
        <p:blipFill rotWithShape="1">
          <a:blip r:embed="rId14">
            <a:alphaModFix/>
          </a:blip>
          <a:srcRect/>
          <a:stretch/>
        </p:blipFill>
        <p:spPr>
          <a:xfrm>
            <a:off x="8939741" y="5767639"/>
            <a:ext cx="1111527" cy="698316"/>
          </a:xfrm>
          <a:prstGeom prst="rect">
            <a:avLst/>
          </a:prstGeom>
          <a:noFill/>
          <a:ln>
            <a:noFill/>
          </a:ln>
        </p:spPr>
      </p:pic>
      <p:pic>
        <p:nvPicPr>
          <p:cNvPr id="1111" name="Google Shape;1111;g93167fd9ac_0_100"/>
          <p:cNvPicPr preferRelativeResize="0"/>
          <p:nvPr/>
        </p:nvPicPr>
        <p:blipFill rotWithShape="1">
          <a:blip r:embed="rId15">
            <a:alphaModFix/>
          </a:blip>
          <a:srcRect/>
          <a:stretch/>
        </p:blipFill>
        <p:spPr>
          <a:xfrm>
            <a:off x="2649118" y="4554056"/>
            <a:ext cx="1662664" cy="268433"/>
          </a:xfrm>
          <a:prstGeom prst="rect">
            <a:avLst/>
          </a:prstGeom>
          <a:noFill/>
          <a:ln>
            <a:noFill/>
          </a:ln>
        </p:spPr>
      </p:pic>
      <p:pic>
        <p:nvPicPr>
          <p:cNvPr id="1112" name="Google Shape;1112;g93167fd9ac_0_100"/>
          <p:cNvPicPr preferRelativeResize="0"/>
          <p:nvPr/>
        </p:nvPicPr>
        <p:blipFill rotWithShape="1">
          <a:blip r:embed="rId16">
            <a:alphaModFix/>
          </a:blip>
          <a:srcRect/>
          <a:stretch/>
        </p:blipFill>
        <p:spPr>
          <a:xfrm>
            <a:off x="10591601" y="3925107"/>
            <a:ext cx="898934" cy="261767"/>
          </a:xfrm>
          <a:prstGeom prst="rect">
            <a:avLst/>
          </a:prstGeom>
          <a:noFill/>
          <a:ln>
            <a:noFill/>
          </a:ln>
        </p:spPr>
      </p:pic>
      <p:pic>
        <p:nvPicPr>
          <p:cNvPr id="1113" name="Google Shape;1113;g93167fd9ac_0_100"/>
          <p:cNvPicPr preferRelativeResize="0"/>
          <p:nvPr/>
        </p:nvPicPr>
        <p:blipFill rotWithShape="1">
          <a:blip r:embed="rId17">
            <a:alphaModFix/>
          </a:blip>
          <a:srcRect/>
          <a:stretch/>
        </p:blipFill>
        <p:spPr>
          <a:xfrm>
            <a:off x="2972628" y="3918132"/>
            <a:ext cx="1015652" cy="275718"/>
          </a:xfrm>
          <a:prstGeom prst="rect">
            <a:avLst/>
          </a:prstGeom>
          <a:noFill/>
          <a:ln>
            <a:noFill/>
          </a:ln>
        </p:spPr>
      </p:pic>
      <p:pic>
        <p:nvPicPr>
          <p:cNvPr id="1114" name="Google Shape;1114;g93167fd9ac_0_100"/>
          <p:cNvPicPr preferRelativeResize="0"/>
          <p:nvPr/>
        </p:nvPicPr>
        <p:blipFill rotWithShape="1">
          <a:blip r:embed="rId18">
            <a:alphaModFix/>
          </a:blip>
          <a:srcRect/>
          <a:stretch/>
        </p:blipFill>
        <p:spPr>
          <a:xfrm>
            <a:off x="5740290" y="3971682"/>
            <a:ext cx="1357156" cy="168618"/>
          </a:xfrm>
          <a:prstGeom prst="rect">
            <a:avLst/>
          </a:prstGeom>
          <a:noFill/>
          <a:ln>
            <a:noFill/>
          </a:ln>
        </p:spPr>
      </p:pic>
      <p:pic>
        <p:nvPicPr>
          <p:cNvPr id="1115" name="Google Shape;1115;g93167fd9ac_0_100"/>
          <p:cNvPicPr preferRelativeResize="0"/>
          <p:nvPr/>
        </p:nvPicPr>
        <p:blipFill rotWithShape="1">
          <a:blip r:embed="rId19">
            <a:alphaModFix/>
          </a:blip>
          <a:srcRect/>
          <a:stretch/>
        </p:blipFill>
        <p:spPr>
          <a:xfrm>
            <a:off x="10541267" y="4463900"/>
            <a:ext cx="949269" cy="448748"/>
          </a:xfrm>
          <a:prstGeom prst="rect">
            <a:avLst/>
          </a:prstGeom>
          <a:noFill/>
          <a:ln>
            <a:noFill/>
          </a:ln>
        </p:spPr>
      </p:pic>
      <p:pic>
        <p:nvPicPr>
          <p:cNvPr id="1116" name="Google Shape;1116;g93167fd9ac_0_100"/>
          <p:cNvPicPr preferRelativeResize="0"/>
          <p:nvPr/>
        </p:nvPicPr>
        <p:blipFill rotWithShape="1">
          <a:blip r:embed="rId20">
            <a:alphaModFix/>
          </a:blip>
          <a:srcRect/>
          <a:stretch/>
        </p:blipFill>
        <p:spPr>
          <a:xfrm>
            <a:off x="2972627" y="5182714"/>
            <a:ext cx="1103250" cy="386295"/>
          </a:xfrm>
          <a:prstGeom prst="rect">
            <a:avLst/>
          </a:prstGeom>
          <a:noFill/>
          <a:ln>
            <a:noFill/>
          </a:ln>
        </p:spPr>
      </p:pic>
      <p:pic>
        <p:nvPicPr>
          <p:cNvPr id="1117" name="Google Shape;1117;g93167fd9ac_0_100"/>
          <p:cNvPicPr preferRelativeResize="0"/>
          <p:nvPr/>
        </p:nvPicPr>
        <p:blipFill rotWithShape="1">
          <a:blip r:embed="rId21">
            <a:alphaModFix/>
          </a:blip>
          <a:srcRect/>
          <a:stretch/>
        </p:blipFill>
        <p:spPr>
          <a:xfrm>
            <a:off x="9088383" y="4610548"/>
            <a:ext cx="1188165" cy="268411"/>
          </a:xfrm>
          <a:prstGeom prst="rect">
            <a:avLst/>
          </a:prstGeom>
          <a:noFill/>
          <a:ln>
            <a:noFill/>
          </a:ln>
        </p:spPr>
      </p:pic>
      <p:pic>
        <p:nvPicPr>
          <p:cNvPr id="1118" name="Google Shape;1118;g93167fd9ac_0_100"/>
          <p:cNvPicPr preferRelativeResize="0"/>
          <p:nvPr/>
        </p:nvPicPr>
        <p:blipFill rotWithShape="1">
          <a:blip r:embed="rId22">
            <a:alphaModFix/>
          </a:blip>
          <a:srcRect/>
          <a:stretch/>
        </p:blipFill>
        <p:spPr>
          <a:xfrm>
            <a:off x="7574938" y="4575975"/>
            <a:ext cx="1045180" cy="382383"/>
          </a:xfrm>
          <a:prstGeom prst="rect">
            <a:avLst/>
          </a:prstGeom>
          <a:noFill/>
          <a:ln>
            <a:noFill/>
          </a:ln>
        </p:spPr>
      </p:pic>
      <p:pic>
        <p:nvPicPr>
          <p:cNvPr id="1119" name="Google Shape;1119;g93167fd9ac_0_100"/>
          <p:cNvPicPr preferRelativeResize="0"/>
          <p:nvPr/>
        </p:nvPicPr>
        <p:blipFill rotWithShape="1">
          <a:blip r:embed="rId23">
            <a:alphaModFix/>
          </a:blip>
          <a:srcRect/>
          <a:stretch/>
        </p:blipFill>
        <p:spPr>
          <a:xfrm>
            <a:off x="5844717" y="4548010"/>
            <a:ext cx="1148294" cy="344646"/>
          </a:xfrm>
          <a:prstGeom prst="rect">
            <a:avLst/>
          </a:prstGeom>
          <a:noFill/>
          <a:ln>
            <a:noFill/>
          </a:ln>
        </p:spPr>
      </p:pic>
      <p:pic>
        <p:nvPicPr>
          <p:cNvPr id="1120" name="Google Shape;1120;g93167fd9ac_0_100"/>
          <p:cNvPicPr preferRelativeResize="0"/>
          <p:nvPr/>
        </p:nvPicPr>
        <p:blipFill rotWithShape="1">
          <a:blip r:embed="rId24">
            <a:alphaModFix/>
          </a:blip>
          <a:srcRect l="-8049" b="-8049"/>
          <a:stretch/>
        </p:blipFill>
        <p:spPr>
          <a:xfrm>
            <a:off x="4479159" y="4382252"/>
            <a:ext cx="770274" cy="642729"/>
          </a:xfrm>
          <a:prstGeom prst="rect">
            <a:avLst/>
          </a:prstGeom>
          <a:noFill/>
          <a:ln>
            <a:noFill/>
          </a:ln>
        </p:spPr>
      </p:pic>
      <p:pic>
        <p:nvPicPr>
          <p:cNvPr id="1121" name="Google Shape;1121;g93167fd9ac_0_100"/>
          <p:cNvPicPr preferRelativeResize="0"/>
          <p:nvPr/>
        </p:nvPicPr>
        <p:blipFill rotWithShape="1">
          <a:blip r:embed="rId25">
            <a:alphaModFix/>
          </a:blip>
          <a:srcRect/>
          <a:stretch/>
        </p:blipFill>
        <p:spPr>
          <a:xfrm>
            <a:off x="7656337" y="5767639"/>
            <a:ext cx="553384" cy="698317"/>
          </a:xfrm>
          <a:prstGeom prst="rect">
            <a:avLst/>
          </a:prstGeom>
          <a:noFill/>
          <a:ln>
            <a:noFill/>
          </a:ln>
        </p:spPr>
      </p:pic>
      <p:pic>
        <p:nvPicPr>
          <p:cNvPr id="1122" name="Google Shape;1122;g93167fd9ac_0_100"/>
          <p:cNvPicPr preferRelativeResize="0"/>
          <p:nvPr/>
        </p:nvPicPr>
        <p:blipFill rotWithShape="1">
          <a:blip r:embed="rId26">
            <a:alphaModFix/>
          </a:blip>
          <a:srcRect/>
          <a:stretch/>
        </p:blipFill>
        <p:spPr>
          <a:xfrm>
            <a:off x="5929972" y="5961743"/>
            <a:ext cx="1160874" cy="261766"/>
          </a:xfrm>
          <a:prstGeom prst="rect">
            <a:avLst/>
          </a:prstGeom>
          <a:noFill/>
          <a:ln>
            <a:noFill/>
          </a:ln>
        </p:spPr>
      </p:pic>
      <p:pic>
        <p:nvPicPr>
          <p:cNvPr id="1123" name="Google Shape;1123;g93167fd9ac_0_100"/>
          <p:cNvPicPr preferRelativeResize="0"/>
          <p:nvPr/>
        </p:nvPicPr>
        <p:blipFill rotWithShape="1">
          <a:blip r:embed="rId27">
            <a:alphaModFix/>
          </a:blip>
          <a:srcRect/>
          <a:stretch/>
        </p:blipFill>
        <p:spPr>
          <a:xfrm>
            <a:off x="4313361" y="5882306"/>
            <a:ext cx="1101863" cy="420644"/>
          </a:xfrm>
          <a:prstGeom prst="rect">
            <a:avLst/>
          </a:prstGeom>
          <a:noFill/>
          <a:ln>
            <a:noFill/>
          </a:ln>
        </p:spPr>
      </p:pic>
      <p:pic>
        <p:nvPicPr>
          <p:cNvPr id="1124" name="Google Shape;1124;g93167fd9ac_0_100"/>
          <p:cNvPicPr preferRelativeResize="0"/>
          <p:nvPr/>
        </p:nvPicPr>
        <p:blipFill rotWithShape="1">
          <a:blip r:embed="rId28">
            <a:alphaModFix/>
          </a:blip>
          <a:srcRect/>
          <a:stretch/>
        </p:blipFill>
        <p:spPr>
          <a:xfrm>
            <a:off x="2958707" y="5865764"/>
            <a:ext cx="1043490" cy="453691"/>
          </a:xfrm>
          <a:prstGeom prst="rect">
            <a:avLst/>
          </a:prstGeom>
          <a:noFill/>
          <a:ln>
            <a:noFill/>
          </a:ln>
        </p:spPr>
      </p:pic>
      <p:pic>
        <p:nvPicPr>
          <p:cNvPr id="1125" name="Google Shape;1125;g93167fd9ac_0_100"/>
          <p:cNvPicPr preferRelativeResize="0"/>
          <p:nvPr/>
        </p:nvPicPr>
        <p:blipFill rotWithShape="1">
          <a:blip r:embed="rId29">
            <a:alphaModFix/>
          </a:blip>
          <a:srcRect/>
          <a:stretch/>
        </p:blipFill>
        <p:spPr>
          <a:xfrm>
            <a:off x="10457269" y="5223662"/>
            <a:ext cx="1117256" cy="268410"/>
          </a:xfrm>
          <a:prstGeom prst="rect">
            <a:avLst/>
          </a:prstGeom>
          <a:noFill/>
          <a:ln>
            <a:noFill/>
          </a:ln>
        </p:spPr>
      </p:pic>
      <p:pic>
        <p:nvPicPr>
          <p:cNvPr id="1126" name="Google Shape;1126;g93167fd9ac_0_100"/>
          <p:cNvPicPr preferRelativeResize="0"/>
          <p:nvPr/>
        </p:nvPicPr>
        <p:blipFill rotWithShape="1">
          <a:blip r:embed="rId30">
            <a:alphaModFix/>
          </a:blip>
          <a:srcRect/>
          <a:stretch/>
        </p:blipFill>
        <p:spPr>
          <a:xfrm>
            <a:off x="9017100" y="5264072"/>
            <a:ext cx="1259432" cy="236128"/>
          </a:xfrm>
          <a:prstGeom prst="rect">
            <a:avLst/>
          </a:prstGeom>
          <a:noFill/>
          <a:ln>
            <a:noFill/>
          </a:ln>
        </p:spPr>
      </p:pic>
      <p:pic>
        <p:nvPicPr>
          <p:cNvPr id="1127" name="Google Shape;1127;g93167fd9ac_0_100"/>
          <p:cNvPicPr preferRelativeResize="0"/>
          <p:nvPr/>
        </p:nvPicPr>
        <p:blipFill rotWithShape="1">
          <a:blip r:embed="rId31">
            <a:alphaModFix/>
          </a:blip>
          <a:srcRect/>
          <a:stretch/>
        </p:blipFill>
        <p:spPr>
          <a:xfrm>
            <a:off x="7442389" y="5300367"/>
            <a:ext cx="1393978" cy="168633"/>
          </a:xfrm>
          <a:prstGeom prst="rect">
            <a:avLst/>
          </a:prstGeom>
          <a:noFill/>
          <a:ln>
            <a:noFill/>
          </a:ln>
        </p:spPr>
      </p:pic>
      <p:pic>
        <p:nvPicPr>
          <p:cNvPr id="1128" name="Google Shape;1128;g93167fd9ac_0_100"/>
          <p:cNvPicPr preferRelativeResize="0"/>
          <p:nvPr/>
        </p:nvPicPr>
        <p:blipFill rotWithShape="1">
          <a:blip r:embed="rId32">
            <a:alphaModFix/>
          </a:blip>
          <a:srcRect/>
          <a:stretch/>
        </p:blipFill>
        <p:spPr>
          <a:xfrm>
            <a:off x="4392678" y="5228755"/>
            <a:ext cx="1015654" cy="293252"/>
          </a:xfrm>
          <a:prstGeom prst="rect">
            <a:avLst/>
          </a:prstGeom>
          <a:noFill/>
          <a:ln>
            <a:noFill/>
          </a:ln>
        </p:spPr>
      </p:pic>
      <p:pic>
        <p:nvPicPr>
          <p:cNvPr id="1129" name="Google Shape;1129;g93167fd9ac_0_100"/>
          <p:cNvPicPr preferRelativeResize="0"/>
          <p:nvPr/>
        </p:nvPicPr>
        <p:blipFill rotWithShape="1">
          <a:blip r:embed="rId33">
            <a:alphaModFix/>
          </a:blip>
          <a:srcRect t="32763" b="30571"/>
          <a:stretch/>
        </p:blipFill>
        <p:spPr>
          <a:xfrm>
            <a:off x="9088362" y="3853983"/>
            <a:ext cx="1101869" cy="404019"/>
          </a:xfrm>
          <a:prstGeom prst="rect">
            <a:avLst/>
          </a:prstGeom>
          <a:noFill/>
          <a:ln>
            <a:noFill/>
          </a:ln>
        </p:spPr>
      </p:pic>
      <p:pic>
        <p:nvPicPr>
          <p:cNvPr id="1130" name="Google Shape;1130;g93167fd9ac_0_100"/>
          <p:cNvPicPr preferRelativeResize="0"/>
          <p:nvPr/>
        </p:nvPicPr>
        <p:blipFill>
          <a:blip r:embed="rId34">
            <a:alphaModFix/>
          </a:blip>
          <a:stretch>
            <a:fillRect/>
          </a:stretch>
        </p:blipFill>
        <p:spPr>
          <a:xfrm>
            <a:off x="4389653" y="3883674"/>
            <a:ext cx="949264" cy="344634"/>
          </a:xfrm>
          <a:prstGeom prst="rect">
            <a:avLst/>
          </a:prstGeom>
          <a:noFill/>
          <a:ln>
            <a:noFill/>
          </a:ln>
        </p:spPr>
      </p:pic>
      <p:pic>
        <p:nvPicPr>
          <p:cNvPr id="1131" name="Google Shape;1131;g93167fd9ac_0_100"/>
          <p:cNvPicPr preferRelativeResize="0"/>
          <p:nvPr/>
        </p:nvPicPr>
        <p:blipFill>
          <a:blip r:embed="rId35">
            <a:alphaModFix/>
          </a:blip>
          <a:stretch>
            <a:fillRect/>
          </a:stretch>
        </p:blipFill>
        <p:spPr>
          <a:xfrm>
            <a:off x="7498821" y="3787349"/>
            <a:ext cx="1188169" cy="537283"/>
          </a:xfrm>
          <a:prstGeom prst="rect">
            <a:avLst/>
          </a:prstGeom>
          <a:noFill/>
          <a:ln>
            <a:noFill/>
          </a:ln>
        </p:spPr>
      </p:pic>
      <p:pic>
        <p:nvPicPr>
          <p:cNvPr id="1132" name="Google Shape;1132;g93167fd9ac_0_100"/>
          <p:cNvPicPr preferRelativeResize="0"/>
          <p:nvPr/>
        </p:nvPicPr>
        <p:blipFill>
          <a:blip r:embed="rId36">
            <a:alphaModFix/>
          </a:blip>
          <a:stretch>
            <a:fillRect/>
          </a:stretch>
        </p:blipFill>
        <p:spPr>
          <a:xfrm>
            <a:off x="5873313" y="5248085"/>
            <a:ext cx="1274200" cy="275733"/>
          </a:xfrm>
          <a:prstGeom prst="rect">
            <a:avLst/>
          </a:prstGeom>
          <a:noFill/>
          <a:ln>
            <a:noFill/>
          </a:ln>
        </p:spPr>
      </p:pic>
    </p:spTree>
    <p:extLst>
      <p:ext uri="{BB962C8B-B14F-4D97-AF65-F5344CB8AC3E}">
        <p14:creationId xmlns:p14="http://schemas.microsoft.com/office/powerpoint/2010/main" val="2447741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4" descr="A view of a mountain&#10;&#10;Description automatically generated"/>
          <p:cNvPicPr preferRelativeResize="0"/>
          <p:nvPr/>
        </p:nvPicPr>
        <p:blipFill rotWithShape="1">
          <a:blip r:embed="rId3">
            <a:alphaModFix/>
          </a:blip>
          <a:srcRect/>
          <a:stretch/>
        </p:blipFill>
        <p:spPr>
          <a:xfrm>
            <a:off x="-1" y="0"/>
            <a:ext cx="12192000" cy="6825696"/>
          </a:xfrm>
          <a:prstGeom prst="rect">
            <a:avLst/>
          </a:prstGeom>
          <a:noFill/>
          <a:ln>
            <a:noFill/>
          </a:ln>
        </p:spPr>
      </p:pic>
      <p:sp>
        <p:nvSpPr>
          <p:cNvPr id="769" name="Google Shape;769;p4"/>
          <p:cNvSpPr/>
          <p:nvPr/>
        </p:nvSpPr>
        <p:spPr>
          <a:xfrm>
            <a:off x="11636" y="0"/>
            <a:ext cx="12192000" cy="6858000"/>
          </a:xfrm>
          <a:prstGeom prst="rect">
            <a:avLst/>
          </a:prstGeom>
          <a:gradFill>
            <a:gsLst>
              <a:gs pos="0">
                <a:srgbClr val="0070C0">
                  <a:alpha val="21176"/>
                </a:srgbClr>
              </a:gs>
              <a:gs pos="12000">
                <a:srgbClr val="0070C0">
                  <a:alpha val="21176"/>
                </a:srgbClr>
              </a:gs>
              <a:gs pos="49000">
                <a:srgbClr val="000000">
                  <a:alpha val="48235"/>
                </a:srgbClr>
              </a:gs>
              <a:gs pos="55000">
                <a:srgbClr val="000000">
                  <a:alpha val="12156"/>
                </a:srgbClr>
              </a:gs>
              <a:gs pos="100000">
                <a:srgbClr val="000000">
                  <a:alpha val="0"/>
                </a:srgbClr>
              </a:gs>
            </a:gsLst>
            <a:lin ang="1890004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770" name="Google Shape;770;p4"/>
          <p:cNvSpPr txBox="1">
            <a:spLocks noGrp="1"/>
          </p:cNvSpPr>
          <p:nvPr>
            <p:ph type="title"/>
          </p:nvPr>
        </p:nvSpPr>
        <p:spPr>
          <a:xfrm>
            <a:off x="499050" y="2560600"/>
            <a:ext cx="10092300" cy="1271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000"/>
              <a:buFont typeface="Century Gothic"/>
              <a:buNone/>
            </a:pPr>
            <a:r>
              <a:rPr lang="en-US" dirty="0">
                <a:solidFill>
                  <a:schemeClr val="bg1"/>
                </a:solidFill>
              </a:rPr>
              <a:t>OUR COMMITMENT</a:t>
            </a:r>
            <a:endParaRPr dirty="0">
              <a:solidFill>
                <a:schemeClr val="bg1"/>
              </a:solidFill>
            </a:endParaRPr>
          </a:p>
        </p:txBody>
      </p:sp>
      <p:sp>
        <p:nvSpPr>
          <p:cNvPr id="771" name="Google Shape;771;p4"/>
          <p:cNvSpPr txBox="1">
            <a:spLocks noGrp="1"/>
          </p:cNvSpPr>
          <p:nvPr>
            <p:ph type="body" idx="1"/>
          </p:nvPr>
        </p:nvSpPr>
        <p:spPr>
          <a:xfrm>
            <a:off x="487175" y="3564825"/>
            <a:ext cx="10092300" cy="3027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sz="1600" dirty="0">
                <a:solidFill>
                  <a:schemeClr val="bg1"/>
                </a:solidFill>
                <a:latin typeface="Century Gothic"/>
                <a:ea typeface="Century Gothic"/>
                <a:cs typeface="Century Gothic"/>
                <a:sym typeface="Century Gothic"/>
              </a:rPr>
              <a:t>To achieve our climate and energy transitio</a:t>
            </a:r>
            <a:r>
              <a:rPr lang="en-US" sz="1600" dirty="0">
                <a:solidFill>
                  <a:schemeClr val="bg1"/>
                </a:solidFill>
              </a:rPr>
              <a:t>n </a:t>
            </a:r>
            <a:r>
              <a:rPr lang="en-US" sz="1600" dirty="0">
                <a:solidFill>
                  <a:schemeClr val="bg1"/>
                </a:solidFill>
                <a:latin typeface="Century Gothic"/>
                <a:ea typeface="Century Gothic"/>
                <a:cs typeface="Century Gothic"/>
                <a:sym typeface="Century Gothic"/>
              </a:rPr>
              <a:t>goals we have </a:t>
            </a:r>
            <a:r>
              <a:rPr lang="en-US" sz="1600" dirty="0">
                <a:solidFill>
                  <a:schemeClr val="accent4"/>
                </a:solidFill>
                <a:latin typeface="Century Gothic"/>
                <a:ea typeface="Century Gothic"/>
                <a:cs typeface="Century Gothic"/>
                <a:sym typeface="Century Gothic"/>
              </a:rPr>
              <a:t>joined together </a:t>
            </a:r>
            <a:r>
              <a:rPr lang="en-US" sz="1600" dirty="0">
                <a:solidFill>
                  <a:schemeClr val="bg1"/>
                </a:solidFill>
                <a:latin typeface="Century Gothic"/>
                <a:ea typeface="Century Gothic"/>
                <a:cs typeface="Century Gothic"/>
                <a:sym typeface="Century Gothic"/>
              </a:rPr>
              <a:t>to create a common </a:t>
            </a:r>
            <a:r>
              <a:rPr lang="en-US" sz="1600" dirty="0">
                <a:solidFill>
                  <a:schemeClr val="bg1"/>
                </a:solidFill>
              </a:rPr>
              <a:t>functional</a:t>
            </a:r>
            <a:r>
              <a:rPr lang="en-US" sz="1600" dirty="0">
                <a:solidFill>
                  <a:schemeClr val="bg1"/>
                </a:solidFill>
                <a:latin typeface="Century Gothic"/>
                <a:ea typeface="Century Gothic"/>
                <a:cs typeface="Century Gothic"/>
                <a:sym typeface="Century Gothic"/>
              </a:rPr>
              <a:t> architecture defining a </a:t>
            </a:r>
            <a:r>
              <a:rPr lang="en-US" sz="1600" dirty="0">
                <a:solidFill>
                  <a:schemeClr val="accent4"/>
                </a:solidFill>
                <a:latin typeface="Century Gothic"/>
                <a:ea typeface="Century Gothic"/>
                <a:cs typeface="Century Gothic"/>
                <a:sym typeface="Century Gothic"/>
              </a:rPr>
              <a:t>fit-for-the-future </a:t>
            </a:r>
            <a:r>
              <a:rPr lang="en-US" sz="1600" dirty="0">
                <a:solidFill>
                  <a:schemeClr val="bg1"/>
                </a:solidFill>
                <a:latin typeface="Century Gothic"/>
                <a:ea typeface="Century Gothic"/>
                <a:cs typeface="Century Gothic"/>
                <a:sym typeface="Century Gothic"/>
              </a:rPr>
              <a:t>grid</a:t>
            </a:r>
            <a:r>
              <a:rPr lang="en-US" sz="1600" dirty="0">
                <a:solidFill>
                  <a:schemeClr val="bg1"/>
                </a:solidFill>
              </a:rPr>
              <a:t>. Our goal is </a:t>
            </a:r>
            <a:r>
              <a:rPr lang="en-US" sz="1600" dirty="0">
                <a:solidFill>
                  <a:schemeClr val="bg1"/>
                </a:solidFill>
                <a:latin typeface="Century Gothic"/>
                <a:ea typeface="Century Gothic"/>
                <a:cs typeface="Century Gothic"/>
                <a:sym typeface="Century Gothic"/>
              </a:rPr>
              <a:t>a common understanding of required functional capabilities. The architecture starts with a top-level view and progresses to a finer granularity. The final </a:t>
            </a:r>
            <a:r>
              <a:rPr lang="en-US" sz="1600" dirty="0">
                <a:solidFill>
                  <a:schemeClr val="bg1"/>
                </a:solidFill>
              </a:rPr>
              <a:t>slide</a:t>
            </a:r>
            <a:r>
              <a:rPr lang="en-US" sz="1600" dirty="0">
                <a:solidFill>
                  <a:schemeClr val="bg1"/>
                </a:solidFill>
                <a:latin typeface="Century Gothic"/>
                <a:ea typeface="Century Gothic"/>
                <a:cs typeface="Century Gothic"/>
                <a:sym typeface="Century Gothic"/>
              </a:rPr>
              <a:t> shows existing</a:t>
            </a:r>
            <a:r>
              <a:rPr lang="en-US" sz="1600" dirty="0">
                <a:solidFill>
                  <a:schemeClr val="bg1"/>
                </a:solidFill>
              </a:rPr>
              <a:t> </a:t>
            </a:r>
            <a:r>
              <a:rPr lang="en-US" sz="1600" dirty="0">
                <a:solidFill>
                  <a:schemeClr val="bg1"/>
                </a:solidFill>
                <a:latin typeface="Century Gothic"/>
                <a:ea typeface="Century Gothic"/>
                <a:cs typeface="Century Gothic"/>
                <a:sym typeface="Century Gothic"/>
              </a:rPr>
              <a:t>and </a:t>
            </a:r>
            <a:r>
              <a:rPr lang="en-US" sz="1600" dirty="0">
                <a:solidFill>
                  <a:schemeClr val="bg1"/>
                </a:solidFill>
              </a:rPr>
              <a:t>near-</a:t>
            </a:r>
            <a:r>
              <a:rPr lang="en-US" sz="1600" dirty="0">
                <a:solidFill>
                  <a:schemeClr val="bg1"/>
                </a:solidFill>
                <a:latin typeface="Century Gothic"/>
                <a:ea typeface="Century Gothic"/>
                <a:cs typeface="Century Gothic"/>
                <a:sym typeface="Century Gothic"/>
              </a:rPr>
              <a:t>future LF Energy projects fits into this architecture.</a:t>
            </a:r>
            <a:endParaRPr sz="1600" dirty="0">
              <a:solidFill>
                <a:schemeClr val="bg1"/>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600"/>
              <a:buNone/>
            </a:pPr>
            <a:endParaRPr sz="1600" dirty="0"/>
          </a:p>
          <a:p>
            <a:pPr marL="0" lvl="0" indent="0" algn="l" rtl="0">
              <a:lnSpc>
                <a:spcPct val="100000"/>
              </a:lnSpc>
              <a:spcBef>
                <a:spcPts val="0"/>
              </a:spcBef>
              <a:spcAft>
                <a:spcPts val="0"/>
              </a:spcAft>
              <a:buClr>
                <a:schemeClr val="dk1"/>
              </a:buClr>
              <a:buSzPts val="1600"/>
              <a:buNone/>
            </a:pPr>
            <a:r>
              <a:rPr lang="en-US" sz="1600" dirty="0">
                <a:solidFill>
                  <a:schemeClr val="bg1"/>
                </a:solidFill>
              </a:rPr>
              <a:t>This</a:t>
            </a:r>
            <a:r>
              <a:rPr lang="en-US" sz="1600" dirty="0">
                <a:solidFill>
                  <a:schemeClr val="bg1"/>
                </a:solidFill>
                <a:latin typeface="Century Gothic"/>
                <a:ea typeface="Century Gothic"/>
                <a:cs typeface="Century Gothic"/>
                <a:sym typeface="Century Gothic"/>
              </a:rPr>
              <a:t> is a start. We want your </a:t>
            </a:r>
            <a:r>
              <a:rPr lang="en-US" sz="1600" dirty="0">
                <a:solidFill>
                  <a:schemeClr val="accent4"/>
                </a:solidFill>
                <a:latin typeface="Century Gothic"/>
                <a:ea typeface="Century Gothic"/>
                <a:cs typeface="Century Gothic"/>
                <a:sym typeface="Century Gothic"/>
              </a:rPr>
              <a:t>feedback and involvement. </a:t>
            </a:r>
            <a:r>
              <a:rPr lang="en-US" sz="1600" dirty="0">
                <a:solidFill>
                  <a:schemeClr val="bg1"/>
                </a:solidFill>
                <a:latin typeface="Century Gothic"/>
                <a:ea typeface="Century Gothic"/>
                <a:cs typeface="Century Gothic"/>
                <a:sym typeface="Century Gothic"/>
              </a:rPr>
              <a:t>With this we proclaim a</a:t>
            </a:r>
            <a:r>
              <a:rPr lang="en-US" sz="1600" dirty="0">
                <a:latin typeface="Century Gothic"/>
                <a:ea typeface="Century Gothic"/>
                <a:cs typeface="Century Gothic"/>
                <a:sym typeface="Century Gothic"/>
              </a:rPr>
              <a:t> </a:t>
            </a:r>
            <a:r>
              <a:rPr lang="en-US" sz="1600" dirty="0">
                <a:solidFill>
                  <a:schemeClr val="bg1"/>
                </a:solidFill>
                <a:latin typeface="Century Gothic"/>
                <a:ea typeface="Century Gothic"/>
                <a:cs typeface="Century Gothic"/>
                <a:sym typeface="Century Gothic"/>
              </a:rPr>
              <a:t>commitment under LF Energy to find shared </a:t>
            </a:r>
            <a:r>
              <a:rPr lang="en-US" sz="1600" dirty="0">
                <a:solidFill>
                  <a:schemeClr val="accent4"/>
                </a:solidFill>
                <a:latin typeface="Century Gothic"/>
                <a:ea typeface="Century Gothic"/>
                <a:cs typeface="Century Gothic"/>
                <a:sym typeface="Century Gothic"/>
              </a:rPr>
              <a:t>strateg</a:t>
            </a:r>
            <a:r>
              <a:rPr lang="en-US" sz="1600" dirty="0">
                <a:solidFill>
                  <a:schemeClr val="accent4"/>
                </a:solidFill>
              </a:rPr>
              <a:t>ic</a:t>
            </a:r>
            <a:r>
              <a:rPr lang="en-US" sz="1600" dirty="0">
                <a:latin typeface="Century Gothic"/>
                <a:ea typeface="Century Gothic"/>
                <a:cs typeface="Century Gothic"/>
                <a:sym typeface="Century Gothic"/>
              </a:rPr>
              <a:t> </a:t>
            </a:r>
            <a:r>
              <a:rPr lang="en-US" sz="1600" dirty="0">
                <a:solidFill>
                  <a:schemeClr val="bg1"/>
                </a:solidFill>
                <a:latin typeface="Century Gothic"/>
                <a:ea typeface="Century Gothic"/>
                <a:cs typeface="Century Gothic"/>
                <a:sym typeface="Century Gothic"/>
              </a:rPr>
              <a:t>dependencies. By utilizing open source we can accelerate a technology</a:t>
            </a:r>
            <a:r>
              <a:rPr lang="en-US" sz="1600" dirty="0">
                <a:latin typeface="Century Gothic"/>
                <a:ea typeface="Century Gothic"/>
                <a:cs typeface="Century Gothic"/>
                <a:sym typeface="Century Gothic"/>
              </a:rPr>
              <a:t> </a:t>
            </a:r>
            <a:r>
              <a:rPr lang="en-US" sz="1600" dirty="0">
                <a:solidFill>
                  <a:schemeClr val="accent4"/>
                </a:solidFill>
                <a:latin typeface="Century Gothic"/>
                <a:ea typeface="Century Gothic"/>
                <a:cs typeface="Century Gothic"/>
                <a:sym typeface="Century Gothic"/>
              </a:rPr>
              <a:t>revolution </a:t>
            </a:r>
            <a:r>
              <a:rPr lang="en-US" sz="1600" dirty="0">
                <a:solidFill>
                  <a:schemeClr val="bg1"/>
                </a:solidFill>
                <a:latin typeface="Century Gothic"/>
                <a:ea typeface="Century Gothic"/>
                <a:cs typeface="Century Gothic"/>
                <a:sym typeface="Century Gothic"/>
              </a:rPr>
              <a:t>that enables rapid </a:t>
            </a:r>
            <a:r>
              <a:rPr lang="en-US" sz="1600" dirty="0" err="1">
                <a:solidFill>
                  <a:schemeClr val="bg1"/>
                </a:solidFill>
                <a:latin typeface="Century Gothic"/>
                <a:ea typeface="Century Gothic"/>
                <a:cs typeface="Century Gothic"/>
                <a:sym typeface="Century Gothic"/>
              </a:rPr>
              <a:t>decarbonization</a:t>
            </a:r>
            <a:r>
              <a:rPr lang="en-US" sz="1600" dirty="0">
                <a:solidFill>
                  <a:schemeClr val="bg1"/>
                </a:solidFill>
                <a:latin typeface="Century Gothic"/>
                <a:ea typeface="Century Gothic"/>
                <a:cs typeface="Century Gothic"/>
                <a:sym typeface="Century Gothic"/>
              </a:rPr>
              <a:t> by </a:t>
            </a:r>
            <a:r>
              <a:rPr lang="en-US" sz="1600" dirty="0">
                <a:solidFill>
                  <a:schemeClr val="accent4"/>
                </a:solidFill>
                <a:latin typeface="Century Gothic"/>
                <a:ea typeface="Century Gothic"/>
                <a:cs typeface="Century Gothic"/>
                <a:sym typeface="Century Gothic"/>
              </a:rPr>
              <a:t>digitalizing</a:t>
            </a:r>
            <a:r>
              <a:rPr lang="en-US" sz="1600" dirty="0">
                <a:solidFill>
                  <a:schemeClr val="bg1"/>
                </a:solidFill>
                <a:latin typeface="Century Gothic"/>
                <a:ea typeface="Century Gothic"/>
                <a:cs typeface="Century Gothic"/>
                <a:sym typeface="Century Gothic"/>
              </a:rPr>
              <a:t> the </a:t>
            </a:r>
            <a:r>
              <a:rPr lang="en-US" sz="1600" dirty="0">
                <a:solidFill>
                  <a:schemeClr val="accent4"/>
                </a:solidFill>
                <a:latin typeface="Century Gothic"/>
                <a:ea typeface="Century Gothic"/>
                <a:cs typeface="Century Gothic"/>
                <a:sym typeface="Century Gothic"/>
              </a:rPr>
              <a:t>global</a:t>
            </a:r>
            <a:r>
              <a:rPr lang="en-US" sz="1600" dirty="0">
                <a:solidFill>
                  <a:schemeClr val="bg1"/>
                </a:solidFill>
                <a:latin typeface="Century Gothic"/>
                <a:ea typeface="Century Gothic"/>
                <a:cs typeface="Century Gothic"/>
                <a:sym typeface="Century Gothic"/>
              </a:rPr>
              <a:t> energy grid. We see that cooperation and working together is the only path to individual and collective success.</a:t>
            </a:r>
            <a:endParaRPr dirty="0">
              <a:solidFill>
                <a:schemeClr val="bg1"/>
              </a:solidFill>
            </a:endParaRPr>
          </a:p>
          <a:p>
            <a:pPr marL="0" lvl="0" indent="0" algn="l" rtl="0">
              <a:lnSpc>
                <a:spcPct val="100000"/>
              </a:lnSpc>
              <a:spcBef>
                <a:spcPts val="1800"/>
              </a:spcBef>
              <a:spcAft>
                <a:spcPts val="0"/>
              </a:spcAft>
              <a:buClr>
                <a:schemeClr val="dk1"/>
              </a:buClr>
              <a:buSzPts val="1600"/>
              <a:buNone/>
            </a:pPr>
            <a:r>
              <a:rPr lang="en-US" sz="1600" dirty="0">
                <a:solidFill>
                  <a:schemeClr val="bg1"/>
                </a:solidFill>
                <a:latin typeface="Century Gothic"/>
                <a:ea typeface="Century Gothic"/>
                <a:cs typeface="Century Gothic"/>
                <a:sym typeface="Century Gothic"/>
              </a:rPr>
              <a:t>Join us.</a:t>
            </a:r>
            <a:endParaRPr dirty="0">
              <a:solidFill>
                <a:schemeClr val="bg1"/>
              </a:solidFill>
            </a:endParaRPr>
          </a:p>
        </p:txBody>
      </p:sp>
      <p:pic>
        <p:nvPicPr>
          <p:cNvPr id="772" name="Google Shape;772;p4"/>
          <p:cNvPicPr preferRelativeResize="0"/>
          <p:nvPr/>
        </p:nvPicPr>
        <p:blipFill rotWithShape="1">
          <a:blip r:embed="rId4">
            <a:alphaModFix/>
          </a:blip>
          <a:srcRect t="9"/>
          <a:stretch/>
        </p:blipFill>
        <p:spPr>
          <a:xfrm>
            <a:off x="457197" y="457193"/>
            <a:ext cx="5605684" cy="713128"/>
          </a:xfrm>
          <a:prstGeom prst="rect">
            <a:avLst/>
          </a:prstGeom>
          <a:noFill/>
          <a:ln>
            <a:noFill/>
          </a:ln>
        </p:spPr>
      </p:pic>
    </p:spTree>
    <p:extLst>
      <p:ext uri="{BB962C8B-B14F-4D97-AF65-F5344CB8AC3E}">
        <p14:creationId xmlns:p14="http://schemas.microsoft.com/office/powerpoint/2010/main" val="6464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g853aa9c232_6_82"/>
          <p:cNvPicPr preferRelativeResize="0">
            <a:picLocks noGrp="1"/>
          </p:cNvPicPr>
          <p:nvPr>
            <p:ph type="pic" idx="2"/>
          </p:nvPr>
        </p:nvPicPr>
        <p:blipFill rotWithShape="1">
          <a:blip r:embed="rId3">
            <a:alphaModFix/>
          </a:blip>
          <a:srcRect/>
          <a:stretch/>
        </p:blipFill>
        <p:spPr>
          <a:xfrm>
            <a:off x="6096000" y="0"/>
            <a:ext cx="6096000" cy="6858000"/>
          </a:xfrm>
          <a:prstGeom prst="rect">
            <a:avLst/>
          </a:prstGeom>
          <a:solidFill>
            <a:srgbClr val="7F7F7F"/>
          </a:solidFill>
          <a:ln>
            <a:noFill/>
          </a:ln>
        </p:spPr>
      </p:pic>
      <p:sp>
        <p:nvSpPr>
          <p:cNvPr id="535" name="Google Shape;535;g853aa9c232_6_82"/>
          <p:cNvSpPr txBox="1">
            <a:spLocks noGrp="1"/>
          </p:cNvSpPr>
          <p:nvPr>
            <p:ph type="body" idx="1"/>
          </p:nvPr>
        </p:nvSpPr>
        <p:spPr>
          <a:xfrm>
            <a:off x="457200" y="429450"/>
            <a:ext cx="4836900" cy="599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2400"/>
              <a:buNone/>
            </a:pPr>
            <a:r>
              <a:rPr lang="en-US" sz="2500" dirty="0" smtClean="0">
                <a:latin typeface="Avenir"/>
                <a:ea typeface="Avenir"/>
                <a:cs typeface="Avenir"/>
                <a:sym typeface="Avenir"/>
              </a:rPr>
              <a:t>About Me</a:t>
            </a:r>
          </a:p>
          <a:p>
            <a:pPr marL="0" lvl="0" indent="0" algn="l" rtl="0">
              <a:lnSpc>
                <a:spcPct val="100000"/>
              </a:lnSpc>
              <a:spcBef>
                <a:spcPts val="0"/>
              </a:spcBef>
              <a:spcAft>
                <a:spcPts val="0"/>
              </a:spcAft>
              <a:buClr>
                <a:schemeClr val="dk1"/>
              </a:buClr>
              <a:buSzPts val="2400"/>
              <a:buNone/>
            </a:pPr>
            <a:endParaRPr lang="en-US" sz="2500" dirty="0">
              <a:latin typeface="Avenir"/>
              <a:ea typeface="Avenir"/>
              <a:cs typeface="Avenir"/>
              <a:sym typeface="Avenir"/>
            </a:endParaRPr>
          </a:p>
          <a:p>
            <a:pPr marL="0" lvl="0" indent="0" algn="l" rtl="0">
              <a:lnSpc>
                <a:spcPct val="100000"/>
              </a:lnSpc>
              <a:spcBef>
                <a:spcPts val="0"/>
              </a:spcBef>
              <a:spcAft>
                <a:spcPts val="0"/>
              </a:spcAft>
              <a:buClr>
                <a:schemeClr val="dk1"/>
              </a:buClr>
              <a:buSzPts val="2400"/>
              <a:buNone/>
            </a:pPr>
            <a:r>
              <a:rPr lang="en-US" sz="2500" dirty="0" err="1" smtClean="0">
                <a:latin typeface="Avenir"/>
                <a:ea typeface="Avenir"/>
                <a:cs typeface="Avenir"/>
                <a:sym typeface="Avenir"/>
              </a:rPr>
              <a:t>Ing</a:t>
            </a:r>
            <a:r>
              <a:rPr lang="en-US" sz="2500" dirty="0" smtClean="0">
                <a:latin typeface="Avenir"/>
                <a:ea typeface="Avenir"/>
                <a:cs typeface="Avenir"/>
                <a:sym typeface="Avenir"/>
              </a:rPr>
              <a:t> Sander Jansen</a:t>
            </a:r>
          </a:p>
          <a:p>
            <a:pPr marL="0" lvl="0" indent="0" algn="l" rtl="0">
              <a:lnSpc>
                <a:spcPct val="100000"/>
              </a:lnSpc>
              <a:spcBef>
                <a:spcPts val="0"/>
              </a:spcBef>
              <a:spcAft>
                <a:spcPts val="0"/>
              </a:spcAft>
              <a:buClr>
                <a:schemeClr val="dk1"/>
              </a:buClr>
              <a:buSzPts val="2400"/>
              <a:buNone/>
            </a:pPr>
            <a:r>
              <a:rPr lang="en-US" sz="2500" dirty="0" smtClean="0">
                <a:latin typeface="Avenir"/>
                <a:ea typeface="Avenir"/>
                <a:cs typeface="Avenir"/>
                <a:sym typeface="Avenir"/>
              </a:rPr>
              <a:t>Data architect @ Alliander</a:t>
            </a:r>
          </a:p>
          <a:p>
            <a:pPr marL="0" lvl="0" indent="0" algn="l" rtl="0">
              <a:lnSpc>
                <a:spcPct val="100000"/>
              </a:lnSpc>
              <a:spcBef>
                <a:spcPts val="0"/>
              </a:spcBef>
              <a:spcAft>
                <a:spcPts val="0"/>
              </a:spcAft>
              <a:buClr>
                <a:schemeClr val="dk1"/>
              </a:buClr>
              <a:buSzPts val="2400"/>
              <a:buNone/>
            </a:pPr>
            <a:endParaRPr lang="en-US" sz="2500" dirty="0" smtClean="0">
              <a:latin typeface="Avenir"/>
              <a:ea typeface="Avenir"/>
              <a:cs typeface="Avenir"/>
              <a:sym typeface="Avenir"/>
            </a:endParaRPr>
          </a:p>
          <a:p>
            <a:pPr marL="0" lvl="0" indent="0" algn="l" rtl="0">
              <a:lnSpc>
                <a:spcPct val="100000"/>
              </a:lnSpc>
              <a:spcBef>
                <a:spcPts val="0"/>
              </a:spcBef>
              <a:spcAft>
                <a:spcPts val="0"/>
              </a:spcAft>
              <a:buClr>
                <a:schemeClr val="dk1"/>
              </a:buClr>
              <a:buSzPts val="2400"/>
              <a:buNone/>
            </a:pPr>
            <a:r>
              <a:rPr lang="en-US" sz="2500" dirty="0" smtClean="0">
                <a:latin typeface="Avenir"/>
                <a:ea typeface="Avenir"/>
                <a:cs typeface="Avenir"/>
                <a:sym typeface="Avenir"/>
              </a:rPr>
              <a:t>Involved in applying</a:t>
            </a:r>
          </a:p>
          <a:p>
            <a:pPr marL="0" lvl="0" indent="0" algn="l" rtl="0">
              <a:lnSpc>
                <a:spcPct val="100000"/>
              </a:lnSpc>
              <a:spcBef>
                <a:spcPts val="0"/>
              </a:spcBef>
              <a:spcAft>
                <a:spcPts val="0"/>
              </a:spcAft>
              <a:buClr>
                <a:schemeClr val="dk1"/>
              </a:buClr>
              <a:buSzPts val="2400"/>
              <a:buNone/>
            </a:pPr>
            <a:r>
              <a:rPr lang="en-US" sz="2500" dirty="0" smtClean="0">
                <a:latin typeface="Avenir"/>
                <a:ea typeface="Avenir"/>
                <a:cs typeface="Avenir"/>
                <a:sym typeface="Avenir"/>
              </a:rPr>
              <a:t>IEC CIM</a:t>
            </a:r>
          </a:p>
          <a:p>
            <a:pPr marL="0" lvl="0" indent="0" algn="l" rtl="0">
              <a:lnSpc>
                <a:spcPct val="100000"/>
              </a:lnSpc>
              <a:spcBef>
                <a:spcPts val="0"/>
              </a:spcBef>
              <a:spcAft>
                <a:spcPts val="0"/>
              </a:spcAft>
              <a:buClr>
                <a:schemeClr val="dk1"/>
              </a:buClr>
              <a:buSzPts val="2400"/>
              <a:buNone/>
            </a:pPr>
            <a:r>
              <a:rPr lang="en-US" sz="2500" dirty="0" smtClean="0">
                <a:latin typeface="Avenir"/>
                <a:ea typeface="Avenir"/>
                <a:cs typeface="Avenir"/>
                <a:sym typeface="Avenir"/>
              </a:rPr>
              <a:t>IEC 61850</a:t>
            </a:r>
          </a:p>
          <a:p>
            <a:pPr marL="0" lvl="0" indent="0" algn="l" rtl="0">
              <a:lnSpc>
                <a:spcPct val="100000"/>
              </a:lnSpc>
              <a:spcBef>
                <a:spcPts val="0"/>
              </a:spcBef>
              <a:spcAft>
                <a:spcPts val="0"/>
              </a:spcAft>
              <a:buClr>
                <a:schemeClr val="dk1"/>
              </a:buClr>
              <a:buSzPts val="2400"/>
              <a:buNone/>
            </a:pPr>
            <a:endParaRPr lang="en-US" sz="2500" dirty="0">
              <a:latin typeface="Avenir"/>
              <a:ea typeface="Avenir"/>
              <a:cs typeface="Avenir"/>
              <a:sym typeface="Avenir"/>
            </a:endParaRPr>
          </a:p>
          <a:p>
            <a:pPr marL="0" lvl="0" indent="0" algn="l" rtl="0">
              <a:lnSpc>
                <a:spcPct val="100000"/>
              </a:lnSpc>
              <a:spcBef>
                <a:spcPts val="0"/>
              </a:spcBef>
              <a:spcAft>
                <a:spcPts val="0"/>
              </a:spcAft>
              <a:buClr>
                <a:schemeClr val="dk1"/>
              </a:buClr>
              <a:buSzPts val="2400"/>
              <a:buNone/>
            </a:pPr>
            <a:endParaRPr sz="2500" dirty="0">
              <a:latin typeface="Avenir"/>
              <a:ea typeface="Avenir"/>
              <a:cs typeface="Avenir"/>
              <a:sym typeface="Avenir"/>
            </a:endParaRPr>
          </a:p>
        </p:txBody>
      </p:sp>
      <p:pic>
        <p:nvPicPr>
          <p:cNvPr id="3" name="Afbeelding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5861" y="890953"/>
            <a:ext cx="3036277" cy="3036277"/>
          </a:xfrm>
          <a:prstGeom prst="rect">
            <a:avLst/>
          </a:prstGeom>
        </p:spPr>
      </p:pic>
      <p:pic>
        <p:nvPicPr>
          <p:cNvPr id="4" name="Afbeelding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560" y="3927230"/>
            <a:ext cx="4656878" cy="2784718"/>
          </a:xfrm>
          <a:prstGeom prst="rect">
            <a:avLst/>
          </a:prstGeom>
        </p:spPr>
      </p:pic>
    </p:spTree>
    <p:extLst>
      <p:ext uri="{BB962C8B-B14F-4D97-AF65-F5344CB8AC3E}">
        <p14:creationId xmlns:p14="http://schemas.microsoft.com/office/powerpoint/2010/main" val="358783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g853aa9c232_0_1602"/>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528" name="Google Shape;528;g853aa9c232_0_1602"/>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4000"/>
              <a:buFont typeface="Century Gothic"/>
              <a:buNone/>
            </a:pPr>
            <a:r>
              <a:rPr lang="en-US" b="1" dirty="0">
                <a:solidFill>
                  <a:schemeClr val="bg1"/>
                </a:solidFill>
              </a:rPr>
              <a:t>The world around energy has changed.</a:t>
            </a:r>
            <a:endParaRPr dirty="0">
              <a:solidFill>
                <a:schemeClr val="bg1"/>
              </a:solidFill>
            </a:endParaRPr>
          </a:p>
        </p:txBody>
      </p:sp>
    </p:spTree>
    <p:extLst>
      <p:ext uri="{BB962C8B-B14F-4D97-AF65-F5344CB8AC3E}">
        <p14:creationId xmlns:p14="http://schemas.microsoft.com/office/powerpoint/2010/main" val="133720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g853aa9c232_0_777"/>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t>Direction of digitalization (Generic)</a:t>
            </a:r>
            <a:endParaRPr/>
          </a:p>
        </p:txBody>
      </p:sp>
      <p:grpSp>
        <p:nvGrpSpPr>
          <p:cNvPr id="695" name="Google Shape;695;g853aa9c232_0_777"/>
          <p:cNvGrpSpPr/>
          <p:nvPr/>
        </p:nvGrpSpPr>
        <p:grpSpPr>
          <a:xfrm>
            <a:off x="895613" y="914399"/>
            <a:ext cx="2444212" cy="4975089"/>
            <a:chOff x="36138" y="624211"/>
            <a:chExt cx="2444212" cy="4975089"/>
          </a:xfrm>
        </p:grpSpPr>
        <p:sp>
          <p:nvSpPr>
            <p:cNvPr id="696" name="Google Shape;696;g853aa9c232_0_777"/>
            <p:cNvSpPr/>
            <p:nvPr/>
          </p:nvSpPr>
          <p:spPr>
            <a:xfrm>
              <a:off x="684850" y="1647400"/>
              <a:ext cx="1795500" cy="3951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g853aa9c232_0_777"/>
            <p:cNvSpPr/>
            <p:nvPr/>
          </p:nvSpPr>
          <p:spPr>
            <a:xfrm>
              <a:off x="777425" y="3148724"/>
              <a:ext cx="1545600" cy="944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Control software Operating System</a:t>
              </a:r>
              <a:endParaRPr sz="1000" b="0" i="0" u="none" strike="noStrike" cap="none">
                <a:solidFill>
                  <a:schemeClr val="dk1"/>
                </a:solidFill>
                <a:latin typeface="Arial"/>
                <a:ea typeface="Arial"/>
                <a:cs typeface="Arial"/>
                <a:sym typeface="Arial"/>
              </a:endParaRPr>
            </a:p>
          </p:txBody>
        </p:sp>
        <p:sp>
          <p:nvSpPr>
            <p:cNvPr id="698" name="Google Shape;698;g853aa9c232_0_777"/>
            <p:cNvSpPr/>
            <p:nvPr/>
          </p:nvSpPr>
          <p:spPr>
            <a:xfrm>
              <a:off x="777425" y="4409448"/>
              <a:ext cx="1545600" cy="944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Control Plane CPU </a:t>
              </a:r>
              <a:endParaRPr sz="1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Switch Silicon</a:t>
              </a:r>
              <a:endParaRPr sz="1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Data Plane Silicon</a:t>
              </a:r>
              <a:endParaRPr sz="1000" b="0" i="0" u="none" strike="noStrike" cap="none">
                <a:solidFill>
                  <a:srgbClr val="000000"/>
                </a:solidFill>
                <a:latin typeface="Arial"/>
                <a:ea typeface="Arial"/>
                <a:cs typeface="Arial"/>
                <a:sym typeface="Arial"/>
              </a:endParaRPr>
            </a:p>
          </p:txBody>
        </p:sp>
        <p:sp>
          <p:nvSpPr>
            <p:cNvPr id="699" name="Google Shape;699;g853aa9c232_0_777"/>
            <p:cNvSpPr/>
            <p:nvPr/>
          </p:nvSpPr>
          <p:spPr>
            <a:xfrm>
              <a:off x="777425" y="1888025"/>
              <a:ext cx="1545600" cy="9441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b="0" i="0" u="none" strike="noStrike" cap="none">
                  <a:solidFill>
                    <a:schemeClr val="dk1"/>
                  </a:solidFill>
                  <a:latin typeface="Arial"/>
                  <a:ea typeface="Arial"/>
                  <a:cs typeface="Arial"/>
                  <a:sym typeface="Arial"/>
                </a:rPr>
                <a:t>Features/Service Mgmt &amp; Ops</a:t>
              </a:r>
              <a:endParaRPr sz="1000" b="0" i="0" u="none" strike="noStrike" cap="none">
                <a:solidFill>
                  <a:schemeClr val="dk1"/>
                </a:solidFill>
                <a:latin typeface="Arial"/>
                <a:ea typeface="Arial"/>
                <a:cs typeface="Arial"/>
                <a:sym typeface="Arial"/>
              </a:endParaRPr>
            </a:p>
          </p:txBody>
        </p:sp>
        <p:sp>
          <p:nvSpPr>
            <p:cNvPr id="700" name="Google Shape;700;g853aa9c232_0_777"/>
            <p:cNvSpPr txBox="1"/>
            <p:nvPr/>
          </p:nvSpPr>
          <p:spPr>
            <a:xfrm>
              <a:off x="684850" y="1036300"/>
              <a:ext cx="1795500" cy="62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9ADE"/>
                  </a:solidFill>
                  <a:latin typeface="Century Gothic"/>
                  <a:ea typeface="Century Gothic"/>
                  <a:cs typeface="Century Gothic"/>
                  <a:sym typeface="Century Gothic"/>
                </a:rPr>
                <a:t>Today’s Black Box</a:t>
              </a:r>
              <a:endParaRPr sz="1400" b="0" i="0" u="none" strike="noStrike" cap="none">
                <a:solidFill>
                  <a:srgbClr val="009ADE"/>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9ADE"/>
                  </a:solidFill>
                  <a:latin typeface="Century Gothic"/>
                  <a:ea typeface="Century Gothic"/>
                  <a:cs typeface="Century Gothic"/>
                  <a:sym typeface="Century Gothic"/>
                </a:rPr>
                <a:t>Proprietary</a:t>
              </a:r>
              <a:endParaRPr sz="1400" b="0" i="0" u="none" strike="noStrike" cap="none">
                <a:solidFill>
                  <a:srgbClr val="009ADE"/>
                </a:solidFill>
                <a:latin typeface="Century Gothic"/>
                <a:ea typeface="Century Gothic"/>
                <a:cs typeface="Century Gothic"/>
                <a:sym typeface="Century Gothic"/>
              </a:endParaRPr>
            </a:p>
          </p:txBody>
        </p:sp>
        <p:sp>
          <p:nvSpPr>
            <p:cNvPr id="701" name="Google Shape;701;g853aa9c232_0_777"/>
            <p:cNvSpPr txBox="1"/>
            <p:nvPr/>
          </p:nvSpPr>
          <p:spPr>
            <a:xfrm rot="-5400000">
              <a:off x="-31500" y="4760325"/>
              <a:ext cx="977400" cy="3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Hardware	</a:t>
              </a:r>
              <a:endParaRPr sz="1200" b="0" i="0" u="none" strike="noStrike" cap="none">
                <a:solidFill>
                  <a:srgbClr val="000000"/>
                </a:solidFill>
                <a:latin typeface="Century Gothic"/>
                <a:ea typeface="Century Gothic"/>
                <a:cs typeface="Century Gothic"/>
                <a:sym typeface="Century Gothic"/>
              </a:endParaRPr>
            </a:p>
          </p:txBody>
        </p:sp>
        <p:sp>
          <p:nvSpPr>
            <p:cNvPr id="702" name="Google Shape;702;g853aa9c232_0_777"/>
            <p:cNvSpPr txBox="1"/>
            <p:nvPr/>
          </p:nvSpPr>
          <p:spPr>
            <a:xfrm rot="-5400000">
              <a:off x="-31512" y="3423400"/>
              <a:ext cx="977400" cy="3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entury Gothic"/>
                  <a:ea typeface="Century Gothic"/>
                  <a:cs typeface="Century Gothic"/>
                  <a:sym typeface="Century Gothic"/>
                </a:rPr>
                <a:t>Software</a:t>
              </a:r>
              <a:r>
                <a:rPr lang="en-US" sz="1200" b="0" i="0" u="none" strike="noStrike" cap="none">
                  <a:solidFill>
                    <a:srgbClr val="000000"/>
                  </a:solidFill>
                  <a:latin typeface="Century Gothic"/>
                  <a:ea typeface="Century Gothic"/>
                  <a:cs typeface="Century Gothic"/>
                  <a:sym typeface="Century Gothic"/>
                </a:rPr>
                <a:t>	</a:t>
              </a:r>
              <a:endParaRPr sz="1200" b="0" i="0" u="none" strike="noStrike" cap="none">
                <a:solidFill>
                  <a:srgbClr val="000000"/>
                </a:solidFill>
                <a:latin typeface="Century Gothic"/>
                <a:ea typeface="Century Gothic"/>
                <a:cs typeface="Century Gothic"/>
                <a:sym typeface="Century Gothic"/>
              </a:endParaRPr>
            </a:p>
          </p:txBody>
        </p:sp>
        <p:sp>
          <p:nvSpPr>
            <p:cNvPr id="703" name="Google Shape;703;g853aa9c232_0_777"/>
            <p:cNvSpPr txBox="1"/>
            <p:nvPr/>
          </p:nvSpPr>
          <p:spPr>
            <a:xfrm rot="16200000">
              <a:off x="-808556" y="1468905"/>
              <a:ext cx="2369751" cy="680363"/>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200"/>
                <a:buFont typeface="Arial"/>
                <a:buNone/>
              </a:pPr>
              <a:r>
                <a:rPr lang="en-US" sz="1200" b="0" i="0" u="none" strike="noStrike" cap="none" dirty="0" smtClean="0">
                  <a:solidFill>
                    <a:schemeClr val="dk1"/>
                  </a:solidFill>
                  <a:latin typeface="Century Gothic"/>
                  <a:ea typeface="Century Gothic"/>
                  <a:cs typeface="Century Gothic"/>
                  <a:sym typeface="Century Gothic"/>
                </a:rPr>
                <a:t>Orchestration</a:t>
              </a:r>
            </a:p>
            <a:p>
              <a:pPr marL="0" marR="0" lvl="0" indent="0" rtl="0">
                <a:lnSpc>
                  <a:spcPct val="100000"/>
                </a:lnSpc>
                <a:spcBef>
                  <a:spcPts val="0"/>
                </a:spcBef>
                <a:spcAft>
                  <a:spcPts val="0"/>
                </a:spcAft>
                <a:buClr>
                  <a:srgbClr val="000000"/>
                </a:buClr>
                <a:buSzPts val="1200"/>
                <a:buFont typeface="Arial"/>
                <a:buNone/>
              </a:pPr>
              <a:r>
                <a:rPr lang="en-US" sz="1200" b="0" i="0" u="none" strike="noStrike" cap="none" dirty="0" smtClean="0">
                  <a:solidFill>
                    <a:schemeClr val="dk1"/>
                  </a:solidFill>
                  <a:latin typeface="Century Gothic"/>
                  <a:ea typeface="Century Gothic"/>
                  <a:cs typeface="Century Gothic"/>
                  <a:sym typeface="Century Gothic"/>
                </a:rPr>
                <a:t>Management</a:t>
              </a:r>
              <a:endParaRPr sz="1200" b="0" i="0" u="none" strike="noStrike" cap="none"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a:ea typeface="Century Gothic"/>
                  <a:cs typeface="Century Gothic"/>
                  <a:sym typeface="Century Gothic"/>
                </a:rPr>
                <a:t>	</a:t>
              </a:r>
              <a:endParaRPr sz="1200" b="0" i="0" u="none" strike="noStrike" cap="none" dirty="0">
                <a:solidFill>
                  <a:srgbClr val="000000"/>
                </a:solidFill>
                <a:latin typeface="Century Gothic"/>
                <a:ea typeface="Century Gothic"/>
                <a:cs typeface="Century Gothic"/>
                <a:sym typeface="Century Gothic"/>
              </a:endParaRPr>
            </a:p>
          </p:txBody>
        </p:sp>
      </p:grpSp>
      <p:grpSp>
        <p:nvGrpSpPr>
          <p:cNvPr id="704" name="Google Shape;704;g853aa9c232_0_777"/>
          <p:cNvGrpSpPr/>
          <p:nvPr/>
        </p:nvGrpSpPr>
        <p:grpSpPr>
          <a:xfrm>
            <a:off x="4401688" y="1326488"/>
            <a:ext cx="3306913" cy="4507625"/>
            <a:chOff x="3123250" y="1049375"/>
            <a:chExt cx="3306913" cy="4507625"/>
          </a:xfrm>
        </p:grpSpPr>
        <p:sp>
          <p:nvSpPr>
            <p:cNvPr id="705" name="Google Shape;705;g853aa9c232_0_777"/>
            <p:cNvSpPr txBox="1"/>
            <p:nvPr/>
          </p:nvSpPr>
          <p:spPr>
            <a:xfrm>
              <a:off x="3123250" y="1647400"/>
              <a:ext cx="3306900" cy="39096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1400"/>
                <a:buFont typeface="Arial"/>
                <a:buNone/>
              </a:pPr>
              <a:endParaRPr lang="en-US" sz="1400" b="0" i="0" u="none" strike="noStrike" cap="none" dirty="0" smtClean="0">
                <a:solidFill>
                  <a:schemeClr val="accent2"/>
                </a:solidFill>
                <a:latin typeface="Arial"/>
                <a:ea typeface="Arial"/>
                <a:cs typeface="Arial"/>
                <a:sym typeface="Arial"/>
              </a:endParaRPr>
            </a:p>
            <a:p>
              <a:pPr marL="0" marR="0" lvl="0" indent="0" rtl="0">
                <a:lnSpc>
                  <a:spcPct val="100000"/>
                </a:lnSpc>
                <a:spcBef>
                  <a:spcPts val="0"/>
                </a:spcBef>
                <a:spcAft>
                  <a:spcPts val="0"/>
                </a:spcAft>
                <a:buClr>
                  <a:srgbClr val="000000"/>
                </a:buClr>
                <a:buSzPts val="1400"/>
                <a:buFont typeface="Arial"/>
                <a:buNone/>
              </a:pPr>
              <a:r>
                <a:rPr lang="en-US" sz="1400" b="0" i="0" u="none" strike="noStrike" cap="none" dirty="0" smtClean="0">
                  <a:solidFill>
                    <a:schemeClr val="accent2"/>
                  </a:solidFill>
                  <a:latin typeface="Arial"/>
                  <a:ea typeface="Arial"/>
                  <a:cs typeface="Arial"/>
                  <a:sym typeface="Arial"/>
                </a:rPr>
                <a:t>Virtual </a:t>
              </a:r>
              <a:r>
                <a:rPr lang="en-US" sz="1400" b="0" i="0" u="none" strike="noStrike" cap="none" dirty="0">
                  <a:solidFill>
                    <a:schemeClr val="accent2"/>
                  </a:solidFill>
                  <a:latin typeface="Arial"/>
                  <a:ea typeface="Arial"/>
                  <a:cs typeface="Arial"/>
                  <a:sym typeface="Arial"/>
                </a:rPr>
                <a:t>Functions</a:t>
              </a:r>
              <a:endParaRPr sz="1400" b="0" i="0" u="none" strike="noStrike" cap="none" dirty="0">
                <a:solidFill>
                  <a:schemeClr val="accent2"/>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b="0" i="0" u="none" strike="noStrike" cap="none" dirty="0" smtClean="0">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b="0" i="0" u="none" strike="noStrike" cap="none" dirty="0" smtClean="0">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dirty="0">
                <a:solidFill>
                  <a:schemeClr val="dk1"/>
                </a:solidFill>
              </a:endParaRPr>
            </a:p>
            <a:p>
              <a:pPr marL="0" marR="0" lvl="0" indent="0"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400"/>
                <a:buFont typeface="Arial"/>
                <a:buNone/>
              </a:pPr>
              <a:r>
                <a:rPr lang="en-US" sz="1400" b="0" i="0" u="none" strike="noStrike" cap="none" dirty="0">
                  <a:solidFill>
                    <a:schemeClr val="accent2"/>
                  </a:solidFill>
                  <a:latin typeface="Arial"/>
                  <a:ea typeface="Arial"/>
                  <a:cs typeface="Arial"/>
                  <a:sym typeface="Arial"/>
                </a:rPr>
                <a:t>Automation</a:t>
              </a:r>
              <a:endParaRPr sz="1200" b="0" i="0" u="none" strike="noStrike" cap="none" dirty="0">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b="0" i="0" u="none" strike="noStrike" cap="none" dirty="0" smtClean="0">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dirty="0" smtClean="0">
                <a:solidFill>
                  <a:schemeClr val="dk1"/>
                </a:solidFill>
              </a:endParaRPr>
            </a:p>
            <a:p>
              <a:pPr marL="0" marR="0" lvl="0" indent="0" rtl="0">
                <a:lnSpc>
                  <a:spcPct val="100000"/>
                </a:lnSpc>
                <a:spcBef>
                  <a:spcPts val="0"/>
                </a:spcBef>
                <a:spcAft>
                  <a:spcPts val="0"/>
                </a:spcAft>
                <a:buClr>
                  <a:srgbClr val="000000"/>
                </a:buClr>
                <a:buSzPts val="1200"/>
                <a:buFont typeface="Arial"/>
                <a:buNone/>
              </a:pPr>
              <a:endParaRPr lang="nl-NL" sz="1200" dirty="0">
                <a:solidFill>
                  <a:schemeClr val="dk1"/>
                </a:solidFill>
              </a:endParaRPr>
            </a:p>
            <a:p>
              <a:pPr marL="0" marR="0" lvl="0" indent="0"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400"/>
                <a:buFont typeface="Arial"/>
                <a:buNone/>
              </a:pPr>
              <a:r>
                <a:rPr lang="en-US" sz="1400" b="0" i="0" u="none" strike="noStrike" cap="none" dirty="0">
                  <a:solidFill>
                    <a:schemeClr val="accent2"/>
                  </a:solidFill>
                  <a:latin typeface="Arial"/>
                  <a:ea typeface="Arial"/>
                  <a:cs typeface="Arial"/>
                  <a:sym typeface="Arial"/>
                </a:rPr>
                <a:t>Software-Defined</a:t>
              </a:r>
              <a:endParaRPr sz="1200" b="0" i="0" u="none" strike="noStrike" cap="none" dirty="0">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b="0" i="0" u="none" strike="noStrike" cap="none" dirty="0" smtClean="0">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200"/>
                <a:buFont typeface="Arial"/>
                <a:buNone/>
              </a:pPr>
              <a:endParaRPr lang="nl-NL" sz="1200" dirty="0" smtClean="0">
                <a:solidFill>
                  <a:schemeClr val="dk1"/>
                </a:solidFill>
              </a:endParaRPr>
            </a:p>
            <a:p>
              <a:pPr marL="0" marR="0" lvl="0" indent="0" rtl="0">
                <a:lnSpc>
                  <a:spcPct val="100000"/>
                </a:lnSpc>
                <a:spcBef>
                  <a:spcPts val="0"/>
                </a:spcBef>
                <a:spcAft>
                  <a:spcPts val="0"/>
                </a:spcAft>
                <a:buClr>
                  <a:srgbClr val="000000"/>
                </a:buClr>
                <a:buSzPts val="1200"/>
                <a:buFont typeface="Arial"/>
                <a:buNone/>
              </a:pPr>
              <a:endParaRPr lang="nl-NL" sz="1200" dirty="0">
                <a:solidFill>
                  <a:schemeClr val="dk1"/>
                </a:solidFill>
              </a:endParaRPr>
            </a:p>
            <a:p>
              <a:pPr marL="0" marR="0" lvl="0" indent="0"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rtl="0">
                <a:lnSpc>
                  <a:spcPct val="100000"/>
                </a:lnSpc>
                <a:spcBef>
                  <a:spcPts val="0"/>
                </a:spcBef>
                <a:spcAft>
                  <a:spcPts val="0"/>
                </a:spcAft>
                <a:buClr>
                  <a:srgbClr val="000000"/>
                </a:buClr>
                <a:buSzPts val="1400"/>
                <a:buFont typeface="Arial"/>
                <a:buNone/>
              </a:pPr>
              <a:r>
                <a:rPr lang="en-US" sz="1400" b="0" i="0" u="none" strike="noStrike" cap="none" dirty="0" smtClean="0">
                  <a:solidFill>
                    <a:schemeClr val="accent2"/>
                  </a:solidFill>
                  <a:latin typeface="Arial"/>
                  <a:ea typeface="Arial"/>
                  <a:cs typeface="Arial"/>
                  <a:sym typeface="Arial"/>
                </a:rPr>
                <a:t>Disaggregation</a:t>
              </a:r>
              <a:endParaRPr sz="1200" b="0" i="0" u="none" strike="noStrike" cap="none" dirty="0">
                <a:solidFill>
                  <a:schemeClr val="dk1"/>
                </a:solidFill>
                <a:latin typeface="Arial"/>
                <a:ea typeface="Arial"/>
                <a:cs typeface="Arial"/>
                <a:sym typeface="Arial"/>
              </a:endParaRPr>
            </a:p>
          </p:txBody>
        </p:sp>
        <p:sp>
          <p:nvSpPr>
            <p:cNvPr id="706" name="Google Shape;706;g853aa9c232_0_777"/>
            <p:cNvSpPr txBox="1"/>
            <p:nvPr/>
          </p:nvSpPr>
          <p:spPr>
            <a:xfrm>
              <a:off x="3123263" y="1049375"/>
              <a:ext cx="3306900" cy="62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9ADE"/>
                  </a:solidFill>
                  <a:latin typeface="Century Gothic"/>
                  <a:ea typeface="Century Gothic"/>
                  <a:cs typeface="Century Gothic"/>
                  <a:sym typeface="Century Gothic"/>
                </a:rPr>
                <a:t>Market Disruption</a:t>
              </a:r>
              <a:endParaRPr sz="1400" b="0" i="0" u="none" strike="noStrike" cap="none">
                <a:solidFill>
                  <a:srgbClr val="009ADE"/>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9ADE"/>
                  </a:solidFill>
                  <a:latin typeface="Century Gothic"/>
                  <a:ea typeface="Century Gothic"/>
                  <a:cs typeface="Century Gothic"/>
                  <a:sym typeface="Century Gothic"/>
                </a:rPr>
                <a:t>Driving Innovation</a:t>
              </a:r>
              <a:endParaRPr sz="1400" b="0" i="0" u="none" strike="noStrike" cap="none">
                <a:solidFill>
                  <a:srgbClr val="009ADE"/>
                </a:solidFill>
                <a:latin typeface="Century Gothic"/>
                <a:ea typeface="Century Gothic"/>
                <a:cs typeface="Century Gothic"/>
                <a:sym typeface="Century Gothic"/>
              </a:endParaRPr>
            </a:p>
          </p:txBody>
        </p:sp>
      </p:grpSp>
      <p:sp>
        <p:nvSpPr>
          <p:cNvPr id="707" name="Google Shape;707;g853aa9c232_0_777"/>
          <p:cNvSpPr/>
          <p:nvPr/>
        </p:nvSpPr>
        <p:spPr>
          <a:xfrm>
            <a:off x="3628300" y="3688688"/>
            <a:ext cx="648900" cy="352200"/>
          </a:xfrm>
          <a:prstGeom prst="rightArrow">
            <a:avLst>
              <a:gd name="adj1" fmla="val 50000"/>
              <a:gd name="adj2" fmla="val 50000"/>
            </a:avLst>
          </a:prstGeom>
          <a:solidFill>
            <a:srgbClr val="009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g853aa9c232_0_777"/>
          <p:cNvSpPr/>
          <p:nvPr/>
        </p:nvSpPr>
        <p:spPr>
          <a:xfrm>
            <a:off x="7784800" y="3688688"/>
            <a:ext cx="648900" cy="352200"/>
          </a:xfrm>
          <a:prstGeom prst="rightArrow">
            <a:avLst>
              <a:gd name="adj1" fmla="val 50000"/>
              <a:gd name="adj2" fmla="val 50000"/>
            </a:avLst>
          </a:prstGeom>
          <a:solidFill>
            <a:srgbClr val="009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9" name="Google Shape;709;g853aa9c232_0_777"/>
          <p:cNvGrpSpPr/>
          <p:nvPr/>
        </p:nvGrpSpPr>
        <p:grpSpPr>
          <a:xfrm>
            <a:off x="8449875" y="1326488"/>
            <a:ext cx="3306900" cy="4676700"/>
            <a:chOff x="8449875" y="1341101"/>
            <a:chExt cx="3306900" cy="4676700"/>
          </a:xfrm>
        </p:grpSpPr>
        <p:pic>
          <p:nvPicPr>
            <p:cNvPr id="710" name="Google Shape;710;g853aa9c232_0_777"/>
            <p:cNvPicPr preferRelativeResize="0"/>
            <p:nvPr/>
          </p:nvPicPr>
          <p:blipFill rotWithShape="1">
            <a:blip r:embed="rId3">
              <a:alphaModFix/>
            </a:blip>
            <a:srcRect/>
            <a:stretch/>
          </p:blipFill>
          <p:spPr>
            <a:xfrm>
              <a:off x="8449875" y="1341101"/>
              <a:ext cx="3178225" cy="4676700"/>
            </a:xfrm>
            <a:prstGeom prst="rect">
              <a:avLst/>
            </a:prstGeom>
            <a:noFill/>
            <a:ln>
              <a:noFill/>
            </a:ln>
          </p:spPr>
        </p:pic>
        <p:sp>
          <p:nvSpPr>
            <p:cNvPr id="711" name="Google Shape;711;g853aa9c232_0_777"/>
            <p:cNvSpPr txBox="1"/>
            <p:nvPr/>
          </p:nvSpPr>
          <p:spPr>
            <a:xfrm>
              <a:off x="8449875" y="1365375"/>
              <a:ext cx="3306900" cy="352200"/>
            </a:xfrm>
            <a:prstGeom prst="rect">
              <a:avLst/>
            </a:prstGeom>
            <a:solidFill>
              <a:srgbClr val="FFFFF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9ADE"/>
                  </a:solidFill>
                  <a:latin typeface="Century Gothic"/>
                  <a:ea typeface="Century Gothic"/>
                  <a:cs typeface="Century Gothic"/>
                  <a:sym typeface="Century Gothic"/>
                </a:rPr>
                <a:t>Open Source Project Based Stack</a:t>
              </a:r>
              <a:endParaRPr sz="1400" b="0" i="0" u="none" strike="noStrike" cap="none">
                <a:solidFill>
                  <a:srgbClr val="009ADE"/>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11379531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E0217-EACD-F942-896E-38F93526B3D7}"/>
              </a:ext>
            </a:extLst>
          </p:cNvPr>
          <p:cNvSpPr>
            <a:spLocks noGrp="1"/>
          </p:cNvSpPr>
          <p:nvPr>
            <p:ph type="title"/>
          </p:nvPr>
        </p:nvSpPr>
        <p:spPr/>
        <p:txBody>
          <a:bodyPr/>
          <a:lstStyle/>
          <a:p>
            <a:r>
              <a:rPr lang="en-US" dirty="0" err="1" smtClean="0">
                <a:latin typeface="Arial" panose="020B0604020202020204" pitchFamily="34" charset="0"/>
                <a:ea typeface="Open Sans Light"/>
                <a:cs typeface="Arial" panose="020B0604020202020204" pitchFamily="34" charset="0"/>
              </a:rPr>
              <a:t>CoMPAS</a:t>
            </a:r>
            <a:r>
              <a:rPr lang="en-US" dirty="0" smtClean="0">
                <a:latin typeface="Arial" panose="020B0604020202020204" pitchFamily="34" charset="0"/>
                <a:ea typeface="Open Sans Light"/>
                <a:cs typeface="Arial" panose="020B0604020202020204" pitchFamily="34" charset="0"/>
              </a:rPr>
              <a:t> </a:t>
            </a:r>
            <a:r>
              <a:rPr lang="en-US" dirty="0" err="1" smtClean="0">
                <a:latin typeface="Arial" panose="020B0604020202020204" pitchFamily="34" charset="0"/>
                <a:ea typeface="Open Sans Light"/>
                <a:cs typeface="Arial" panose="020B0604020202020204" pitchFamily="34" charset="0"/>
              </a:rPr>
              <a:t>Overiew</a:t>
            </a:r>
            <a:endParaRPr lang="en-US" dirty="0">
              <a:latin typeface="Arial" panose="020B0604020202020204" pitchFamily="34" charset="0"/>
              <a:ea typeface="Open Sans Light"/>
              <a:cs typeface="Arial" panose="020B0604020202020204" pitchFamily="34" charset="0"/>
            </a:endParaRPr>
          </a:p>
        </p:txBody>
      </p:sp>
      <p:sp>
        <p:nvSpPr>
          <p:cNvPr id="5" name="Text Placeholder 4">
            <a:extLst>
              <a:ext uri="{FF2B5EF4-FFF2-40B4-BE49-F238E27FC236}">
                <a16:creationId xmlns:a16="http://schemas.microsoft.com/office/drawing/2014/main" id="{862063BD-69AC-A241-A460-D73487E1CB2B}"/>
              </a:ext>
            </a:extLst>
          </p:cNvPr>
          <p:cNvSpPr>
            <a:spLocks noGrp="1"/>
          </p:cNvSpPr>
          <p:nvPr>
            <p:ph type="body" idx="1"/>
          </p:nvPr>
        </p:nvSpPr>
        <p:spPr/>
        <p:txBody>
          <a:bodyPr>
            <a:normAutofit/>
          </a:bodyPr>
          <a:lstStyle/>
          <a:p>
            <a:pPr marL="67730" indent="0">
              <a:buNone/>
            </a:pPr>
            <a:r>
              <a:rPr lang="en-US" sz="2133" b="1" dirty="0" smtClean="0">
                <a:solidFill>
                  <a:schemeClr val="tx1"/>
                </a:solidFill>
              </a:rPr>
              <a:t>IEC </a:t>
            </a:r>
            <a:r>
              <a:rPr lang="en-US" sz="2133" b="1" dirty="0">
                <a:solidFill>
                  <a:schemeClr val="tx1"/>
                </a:solidFill>
              </a:rPr>
              <a:t>61850 </a:t>
            </a:r>
            <a:r>
              <a:rPr lang="en-US" sz="2133" b="1" dirty="0" smtClean="0">
                <a:solidFill>
                  <a:schemeClr val="tx1"/>
                </a:solidFill>
              </a:rPr>
              <a:t>(profile </a:t>
            </a:r>
            <a:r>
              <a:rPr lang="en-US" sz="2133" b="1" dirty="0">
                <a:solidFill>
                  <a:schemeClr val="tx1"/>
                </a:solidFill>
              </a:rPr>
              <a:t>management) and </a:t>
            </a:r>
            <a:r>
              <a:rPr lang="en-US" sz="2133" b="1" dirty="0" smtClean="0">
                <a:solidFill>
                  <a:schemeClr val="tx1"/>
                </a:solidFill>
              </a:rPr>
              <a:t>configuration tool: </a:t>
            </a:r>
          </a:p>
          <a:p>
            <a:pPr marL="867830" lvl="1"/>
            <a:r>
              <a:rPr lang="en-US" sz="1733" b="1" dirty="0" smtClean="0">
                <a:solidFill>
                  <a:schemeClr val="tx1"/>
                </a:solidFill>
              </a:rPr>
              <a:t>multi-vendor </a:t>
            </a:r>
            <a:r>
              <a:rPr lang="en-US" sz="1733" b="1" dirty="0">
                <a:solidFill>
                  <a:schemeClr val="tx1"/>
                </a:solidFill>
              </a:rPr>
              <a:t>and multi-end-user development resources and 61850 competences to accelerate </a:t>
            </a:r>
          </a:p>
          <a:p>
            <a:pPr marL="867830" lvl="1"/>
            <a:r>
              <a:rPr lang="en-US" sz="1733" b="1" dirty="0" smtClean="0">
                <a:solidFill>
                  <a:schemeClr val="tx1"/>
                </a:solidFill>
              </a:rPr>
              <a:t>promote </a:t>
            </a:r>
            <a:r>
              <a:rPr lang="en-US" sz="1733" b="1" dirty="0">
                <a:solidFill>
                  <a:schemeClr val="tx1"/>
                </a:solidFill>
              </a:rPr>
              <a:t>top-down configuration processes </a:t>
            </a:r>
          </a:p>
          <a:p>
            <a:pPr marL="867830" lvl="1"/>
            <a:r>
              <a:rPr lang="en-US" sz="1733" b="1" dirty="0" smtClean="0">
                <a:solidFill>
                  <a:schemeClr val="tx1"/>
                </a:solidFill>
              </a:rPr>
              <a:t>production </a:t>
            </a:r>
            <a:r>
              <a:rPr lang="en-US" sz="1733" b="1" dirty="0">
                <a:solidFill>
                  <a:schemeClr val="tx1"/>
                </a:solidFill>
              </a:rPr>
              <a:t>grade and reference implementation </a:t>
            </a:r>
            <a:endParaRPr lang="en-US" sz="1733" b="1" dirty="0" smtClean="0">
              <a:solidFill>
                <a:schemeClr val="tx1"/>
              </a:solidFill>
            </a:endParaRPr>
          </a:p>
          <a:p>
            <a:pPr marL="867830" lvl="1"/>
            <a:r>
              <a:rPr lang="en-US" sz="1733" b="1" dirty="0" smtClean="0">
                <a:solidFill>
                  <a:schemeClr val="tx1"/>
                </a:solidFill>
              </a:rPr>
              <a:t>configurable implementation</a:t>
            </a:r>
          </a:p>
          <a:p>
            <a:pPr marL="867830" lvl="1"/>
            <a:r>
              <a:rPr lang="en-US" sz="1733" b="1" dirty="0">
                <a:solidFill>
                  <a:schemeClr val="tx1"/>
                </a:solidFill>
              </a:rPr>
              <a:t>develop open source software components</a:t>
            </a:r>
            <a:endParaRPr lang="en-US" sz="1733" dirty="0">
              <a:solidFill>
                <a:schemeClr val="tx1"/>
              </a:solidFill>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spTree>
    <p:extLst>
      <p:ext uri="{BB962C8B-B14F-4D97-AF65-F5344CB8AC3E}">
        <p14:creationId xmlns:p14="http://schemas.microsoft.com/office/powerpoint/2010/main" val="3399242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F7DEB-C973-4437-AA68-C02B8AE93975}"/>
              </a:ext>
            </a:extLst>
          </p:cNvPr>
          <p:cNvSpPr>
            <a:spLocks noGrp="1"/>
          </p:cNvSpPr>
          <p:nvPr>
            <p:ph type="title"/>
          </p:nvPr>
        </p:nvSpPr>
        <p:spPr/>
        <p:txBody>
          <a:bodyPr/>
          <a:lstStyle/>
          <a:p>
            <a:r>
              <a:rPr lang="en-US" dirty="0"/>
              <a:t>History of the project</a:t>
            </a:r>
          </a:p>
        </p:txBody>
      </p:sp>
      <p:sp>
        <p:nvSpPr>
          <p:cNvPr id="3" name="Flèche : droite 2">
            <a:extLst>
              <a:ext uri="{FF2B5EF4-FFF2-40B4-BE49-F238E27FC236}">
                <a16:creationId xmlns:a16="http://schemas.microsoft.com/office/drawing/2014/main" id="{1A75F88E-91F4-498A-AA02-26973F80AEB3}"/>
              </a:ext>
            </a:extLst>
          </p:cNvPr>
          <p:cNvSpPr/>
          <p:nvPr/>
        </p:nvSpPr>
        <p:spPr>
          <a:xfrm>
            <a:off x="729343" y="1821724"/>
            <a:ext cx="10657114" cy="932362"/>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1E796269-7666-40EB-A6DE-0BCD1BB390CD}"/>
              </a:ext>
            </a:extLst>
          </p:cNvPr>
          <p:cNvSpPr txBox="1"/>
          <p:nvPr/>
        </p:nvSpPr>
        <p:spPr>
          <a:xfrm>
            <a:off x="22681" y="4061459"/>
            <a:ext cx="3074850" cy="697774"/>
          </a:xfrm>
          <a:prstGeom prst="rect">
            <a:avLst/>
          </a:prstGeom>
          <a:noFill/>
        </p:spPr>
        <p:txBody>
          <a:bodyPr wrap="square" rtlCol="0">
            <a:noAutofit/>
          </a:bodyPr>
          <a:lstStyle/>
          <a:p>
            <a:pPr algn="ctr"/>
            <a:r>
              <a:rPr lang="en-US" sz="1600" dirty="0"/>
              <a:t>Call for collaboration on Digital Substation related projects under LF Energy umbrella </a:t>
            </a:r>
          </a:p>
        </p:txBody>
      </p:sp>
      <p:sp>
        <p:nvSpPr>
          <p:cNvPr id="5" name="ZoneTexte 4">
            <a:extLst>
              <a:ext uri="{FF2B5EF4-FFF2-40B4-BE49-F238E27FC236}">
                <a16:creationId xmlns:a16="http://schemas.microsoft.com/office/drawing/2014/main" id="{218FA045-9A85-4D4E-A70C-2A7167C8CCB2}"/>
              </a:ext>
            </a:extLst>
          </p:cNvPr>
          <p:cNvSpPr txBox="1"/>
          <p:nvPr/>
        </p:nvSpPr>
        <p:spPr>
          <a:xfrm>
            <a:off x="3097531" y="2585720"/>
            <a:ext cx="3383279" cy="1217839"/>
          </a:xfrm>
          <a:prstGeom prst="rightArrow">
            <a:avLst>
              <a:gd name="adj1" fmla="val 71059"/>
              <a:gd name="adj2" fmla="val 20385"/>
            </a:avLst>
          </a:prstGeom>
          <a:solidFill>
            <a:srgbClr val="00B0F0"/>
          </a:solidFill>
          <a:ln>
            <a:solidFill>
              <a:schemeClr val="tx1"/>
            </a:solidFill>
          </a:ln>
        </p:spPr>
        <p:txBody>
          <a:bodyPr wrap="square" rtlCol="0">
            <a:noAutofit/>
          </a:bodyPr>
          <a:lstStyle/>
          <a:p>
            <a:r>
              <a:rPr lang="en-US" sz="1600" dirty="0"/>
              <a:t>Design Team formed to draft the Roadmap of an o/s project on IEC-61850 system configuration</a:t>
            </a:r>
          </a:p>
        </p:txBody>
      </p:sp>
      <p:sp>
        <p:nvSpPr>
          <p:cNvPr id="6" name="ZoneTexte 5">
            <a:extLst>
              <a:ext uri="{FF2B5EF4-FFF2-40B4-BE49-F238E27FC236}">
                <a16:creationId xmlns:a16="http://schemas.microsoft.com/office/drawing/2014/main" id="{17FD9C43-1C74-4827-A2A6-6DBD45354006}"/>
              </a:ext>
            </a:extLst>
          </p:cNvPr>
          <p:cNvSpPr txBox="1"/>
          <p:nvPr/>
        </p:nvSpPr>
        <p:spPr>
          <a:xfrm>
            <a:off x="6590576" y="4061459"/>
            <a:ext cx="2274026" cy="697774"/>
          </a:xfrm>
          <a:prstGeom prst="rect">
            <a:avLst/>
          </a:prstGeom>
          <a:noFill/>
        </p:spPr>
        <p:txBody>
          <a:bodyPr wrap="square" rtlCol="0">
            <a:noAutofit/>
          </a:bodyPr>
          <a:lstStyle/>
          <a:p>
            <a:pPr algn="ctr"/>
            <a:r>
              <a:rPr lang="en-US" sz="1600" dirty="0"/>
              <a:t>Approval and launch of </a:t>
            </a:r>
            <a:r>
              <a:rPr lang="en-US" sz="1600" dirty="0" err="1"/>
              <a:t>CoMPAS</a:t>
            </a:r>
            <a:r>
              <a:rPr lang="en-US" sz="1600" dirty="0"/>
              <a:t> project </a:t>
            </a:r>
          </a:p>
        </p:txBody>
      </p:sp>
      <p:sp>
        <p:nvSpPr>
          <p:cNvPr id="7" name="ZoneTexte 6">
            <a:extLst>
              <a:ext uri="{FF2B5EF4-FFF2-40B4-BE49-F238E27FC236}">
                <a16:creationId xmlns:a16="http://schemas.microsoft.com/office/drawing/2014/main" id="{D2FF9DAE-9778-4CEC-9897-E6194F7C226F}"/>
              </a:ext>
            </a:extLst>
          </p:cNvPr>
          <p:cNvSpPr txBox="1"/>
          <p:nvPr/>
        </p:nvSpPr>
        <p:spPr>
          <a:xfrm>
            <a:off x="4852944" y="5110932"/>
            <a:ext cx="4697456" cy="1668236"/>
          </a:xfrm>
          <a:prstGeom prst="rightArrow">
            <a:avLst>
              <a:gd name="adj1" fmla="val 71059"/>
              <a:gd name="adj2" fmla="val 20385"/>
            </a:avLst>
          </a:prstGeom>
          <a:solidFill>
            <a:schemeClr val="bg1"/>
          </a:solidFill>
          <a:ln>
            <a:solidFill>
              <a:schemeClr val="tx1"/>
            </a:solidFill>
          </a:ln>
        </p:spPr>
        <p:txBody>
          <a:bodyPr wrap="square" rtlCol="0">
            <a:noAutofit/>
          </a:bodyPr>
          <a:lstStyle/>
          <a:p>
            <a:r>
              <a:rPr lang="en-US" sz="1800" dirty="0"/>
              <a:t>Another Design Team formed to draft the Roadmap of an o/s project on substation automation virtualization</a:t>
            </a:r>
          </a:p>
        </p:txBody>
      </p:sp>
      <p:sp>
        <p:nvSpPr>
          <p:cNvPr id="8" name="ZoneTexte 7">
            <a:extLst>
              <a:ext uri="{FF2B5EF4-FFF2-40B4-BE49-F238E27FC236}">
                <a16:creationId xmlns:a16="http://schemas.microsoft.com/office/drawing/2014/main" id="{B2B4DD46-42C7-4E72-92D4-BEBE6B55B169}"/>
              </a:ext>
            </a:extLst>
          </p:cNvPr>
          <p:cNvSpPr txBox="1"/>
          <p:nvPr/>
        </p:nvSpPr>
        <p:spPr>
          <a:xfrm>
            <a:off x="919843" y="2130675"/>
            <a:ext cx="1286147" cy="314461"/>
          </a:xfrm>
          <a:prstGeom prst="rect">
            <a:avLst/>
          </a:prstGeom>
          <a:noFill/>
        </p:spPr>
        <p:txBody>
          <a:bodyPr wrap="square" rtlCol="0">
            <a:noAutofit/>
          </a:bodyPr>
          <a:lstStyle/>
          <a:p>
            <a:pPr algn="ctr"/>
            <a:r>
              <a:rPr lang="en-US" dirty="0">
                <a:solidFill>
                  <a:schemeClr val="bg1"/>
                </a:solidFill>
              </a:rPr>
              <a:t>Aug. 2019</a:t>
            </a:r>
          </a:p>
        </p:txBody>
      </p:sp>
      <p:sp>
        <p:nvSpPr>
          <p:cNvPr id="9" name="ZoneTexte 8">
            <a:extLst>
              <a:ext uri="{FF2B5EF4-FFF2-40B4-BE49-F238E27FC236}">
                <a16:creationId xmlns:a16="http://schemas.microsoft.com/office/drawing/2014/main" id="{C5E66BCB-4A17-4934-92E1-E54152A2B892}"/>
              </a:ext>
            </a:extLst>
          </p:cNvPr>
          <p:cNvSpPr txBox="1"/>
          <p:nvPr/>
        </p:nvSpPr>
        <p:spPr>
          <a:xfrm>
            <a:off x="2631627" y="2130675"/>
            <a:ext cx="1286147" cy="314461"/>
          </a:xfrm>
          <a:prstGeom prst="rect">
            <a:avLst/>
          </a:prstGeom>
          <a:noFill/>
        </p:spPr>
        <p:txBody>
          <a:bodyPr wrap="square" rtlCol="0">
            <a:noAutofit/>
          </a:bodyPr>
          <a:lstStyle/>
          <a:p>
            <a:pPr algn="ctr"/>
            <a:r>
              <a:rPr lang="en-US" dirty="0">
                <a:solidFill>
                  <a:schemeClr val="bg1"/>
                </a:solidFill>
              </a:rPr>
              <a:t>Nov. 2019</a:t>
            </a:r>
          </a:p>
        </p:txBody>
      </p:sp>
      <p:sp>
        <p:nvSpPr>
          <p:cNvPr id="10" name="ZoneTexte 9">
            <a:extLst>
              <a:ext uri="{FF2B5EF4-FFF2-40B4-BE49-F238E27FC236}">
                <a16:creationId xmlns:a16="http://schemas.microsoft.com/office/drawing/2014/main" id="{4B62BE51-1017-407A-98EC-9443BA868140}"/>
              </a:ext>
            </a:extLst>
          </p:cNvPr>
          <p:cNvSpPr txBox="1"/>
          <p:nvPr/>
        </p:nvSpPr>
        <p:spPr>
          <a:xfrm>
            <a:off x="5677716" y="2130675"/>
            <a:ext cx="1286147" cy="314461"/>
          </a:xfrm>
          <a:prstGeom prst="rect">
            <a:avLst/>
          </a:prstGeom>
          <a:noFill/>
        </p:spPr>
        <p:txBody>
          <a:bodyPr wrap="square" rtlCol="0">
            <a:noAutofit/>
          </a:bodyPr>
          <a:lstStyle/>
          <a:p>
            <a:pPr algn="ctr"/>
            <a:r>
              <a:rPr lang="en-US" dirty="0">
                <a:solidFill>
                  <a:schemeClr val="bg1"/>
                </a:solidFill>
              </a:rPr>
              <a:t>Apr. 2020</a:t>
            </a:r>
          </a:p>
        </p:txBody>
      </p:sp>
      <p:sp>
        <p:nvSpPr>
          <p:cNvPr id="11" name="ZoneTexte 10">
            <a:extLst>
              <a:ext uri="{FF2B5EF4-FFF2-40B4-BE49-F238E27FC236}">
                <a16:creationId xmlns:a16="http://schemas.microsoft.com/office/drawing/2014/main" id="{52E16079-859D-451F-8EA6-CABCEF4F7EA8}"/>
              </a:ext>
            </a:extLst>
          </p:cNvPr>
          <p:cNvSpPr txBox="1"/>
          <p:nvPr/>
        </p:nvSpPr>
        <p:spPr>
          <a:xfrm>
            <a:off x="7161442" y="2130675"/>
            <a:ext cx="1286147" cy="314461"/>
          </a:xfrm>
          <a:prstGeom prst="rect">
            <a:avLst/>
          </a:prstGeom>
          <a:noFill/>
        </p:spPr>
        <p:txBody>
          <a:bodyPr wrap="square" rtlCol="0">
            <a:noAutofit/>
          </a:bodyPr>
          <a:lstStyle/>
          <a:p>
            <a:pPr algn="ctr"/>
            <a:r>
              <a:rPr lang="en-US" dirty="0">
                <a:solidFill>
                  <a:schemeClr val="bg1"/>
                </a:solidFill>
              </a:rPr>
              <a:t>May 2020</a:t>
            </a:r>
          </a:p>
        </p:txBody>
      </p:sp>
      <p:sp>
        <p:nvSpPr>
          <p:cNvPr id="12" name="ZoneTexte 11">
            <a:extLst>
              <a:ext uri="{FF2B5EF4-FFF2-40B4-BE49-F238E27FC236}">
                <a16:creationId xmlns:a16="http://schemas.microsoft.com/office/drawing/2014/main" id="{6D194AB8-178A-436A-BFFA-66ADC298EECC}"/>
              </a:ext>
            </a:extLst>
          </p:cNvPr>
          <p:cNvSpPr txBox="1"/>
          <p:nvPr/>
        </p:nvSpPr>
        <p:spPr>
          <a:xfrm>
            <a:off x="9696223" y="2130675"/>
            <a:ext cx="1286147" cy="314461"/>
          </a:xfrm>
          <a:prstGeom prst="rect">
            <a:avLst/>
          </a:prstGeom>
          <a:noFill/>
        </p:spPr>
        <p:txBody>
          <a:bodyPr wrap="square" rtlCol="0">
            <a:noAutofit/>
          </a:bodyPr>
          <a:lstStyle/>
          <a:p>
            <a:pPr algn="ctr"/>
            <a:r>
              <a:rPr lang="en-US" dirty="0">
                <a:solidFill>
                  <a:schemeClr val="bg1"/>
                </a:solidFill>
              </a:rPr>
              <a:t>Sept. 2020</a:t>
            </a:r>
          </a:p>
        </p:txBody>
      </p:sp>
      <p:sp>
        <p:nvSpPr>
          <p:cNvPr id="13" name="ZoneTexte 12">
            <a:extLst>
              <a:ext uri="{FF2B5EF4-FFF2-40B4-BE49-F238E27FC236}">
                <a16:creationId xmlns:a16="http://schemas.microsoft.com/office/drawing/2014/main" id="{3E4D7EC9-FA75-45ED-A2FA-D88A870CA738}"/>
              </a:ext>
            </a:extLst>
          </p:cNvPr>
          <p:cNvSpPr txBox="1"/>
          <p:nvPr/>
        </p:nvSpPr>
        <p:spPr>
          <a:xfrm>
            <a:off x="9550400" y="2625543"/>
            <a:ext cx="2176373" cy="1217839"/>
          </a:xfrm>
          <a:prstGeom prst="rightArrow">
            <a:avLst>
              <a:gd name="adj1" fmla="val 71059"/>
              <a:gd name="adj2" fmla="val 20385"/>
            </a:avLst>
          </a:prstGeom>
          <a:solidFill>
            <a:srgbClr val="92D050"/>
          </a:solidFill>
          <a:ln>
            <a:solidFill>
              <a:schemeClr val="tx1"/>
            </a:solidFill>
          </a:ln>
        </p:spPr>
        <p:txBody>
          <a:bodyPr wrap="square" rtlCol="0">
            <a:noAutofit/>
          </a:bodyPr>
          <a:lstStyle/>
          <a:p>
            <a:r>
              <a:rPr lang="en-US" sz="1600" dirty="0" err="1"/>
              <a:t>CoMPAS</a:t>
            </a:r>
            <a:r>
              <a:rPr lang="en-US" sz="1600" dirty="0"/>
              <a:t> project organization live and starting to work</a:t>
            </a:r>
          </a:p>
        </p:txBody>
      </p:sp>
      <p:cxnSp>
        <p:nvCxnSpPr>
          <p:cNvPr id="15" name="Connecteur droit 14">
            <a:extLst>
              <a:ext uri="{FF2B5EF4-FFF2-40B4-BE49-F238E27FC236}">
                <a16:creationId xmlns:a16="http://schemas.microsoft.com/office/drawing/2014/main" id="{0BA131D9-B7A2-4D20-99AB-FFD71CA9D406}"/>
              </a:ext>
            </a:extLst>
          </p:cNvPr>
          <p:cNvCxnSpPr>
            <a:cxnSpLocks/>
            <a:stCxn id="6" idx="0"/>
          </p:cNvCxnSpPr>
          <p:nvPr/>
        </p:nvCxnSpPr>
        <p:spPr>
          <a:xfrm flipV="1">
            <a:off x="7727589" y="2543991"/>
            <a:ext cx="0" cy="1517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7E4849FB-BF55-4495-8CBD-7FAB8BB35847}"/>
              </a:ext>
            </a:extLst>
          </p:cNvPr>
          <p:cNvCxnSpPr>
            <a:cxnSpLocks/>
            <a:stCxn id="4" idx="0"/>
          </p:cNvCxnSpPr>
          <p:nvPr/>
        </p:nvCxnSpPr>
        <p:spPr>
          <a:xfrm flipV="1">
            <a:off x="1560106" y="2543991"/>
            <a:ext cx="0" cy="1517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hthoek 13"/>
          <p:cNvSpPr/>
          <p:nvPr/>
        </p:nvSpPr>
        <p:spPr>
          <a:xfrm>
            <a:off x="3401694" y="3803559"/>
            <a:ext cx="2051870" cy="1169551"/>
          </a:xfrm>
          <a:prstGeom prst="rect">
            <a:avLst/>
          </a:prstGeom>
        </p:spPr>
        <p:txBody>
          <a:bodyPr wrap="square">
            <a:spAutoFit/>
          </a:bodyPr>
          <a:lstStyle/>
          <a:p>
            <a:pPr algn="ctr"/>
            <a:r>
              <a:rPr lang="en-US" dirty="0" smtClean="0"/>
              <a:t>Design team:</a:t>
            </a:r>
            <a:br>
              <a:rPr lang="en-US" dirty="0" smtClean="0"/>
            </a:br>
            <a:r>
              <a:rPr lang="en-US" dirty="0" smtClean="0"/>
              <a:t>Alliander</a:t>
            </a:r>
            <a:r>
              <a:rPr lang="en-US" dirty="0"/>
              <a:t>, GE, National Grid, </a:t>
            </a:r>
            <a:r>
              <a:rPr lang="en-US" dirty="0" err="1"/>
              <a:t>OSIsoft</a:t>
            </a:r>
            <a:r>
              <a:rPr lang="en-US" dirty="0"/>
              <a:t>, RTE, Schneider Electric, </a:t>
            </a:r>
            <a:r>
              <a:rPr lang="en-US" dirty="0" err="1"/>
              <a:t>TenneT</a:t>
            </a:r>
            <a:r>
              <a:rPr lang="en-US" dirty="0"/>
              <a:t>.</a:t>
            </a:r>
          </a:p>
        </p:txBody>
      </p:sp>
      <p:pic>
        <p:nvPicPr>
          <p:cNvPr id="19" name="Afbeelding 18"/>
          <p:cNvPicPr>
            <a:picLocks noChangeAspect="1"/>
          </p:cNvPicPr>
          <p:nvPr/>
        </p:nvPicPr>
        <p:blipFill>
          <a:blip r:embed="rId2"/>
          <a:stretch>
            <a:fillRect/>
          </a:stretch>
        </p:blipFill>
        <p:spPr>
          <a:xfrm>
            <a:off x="7705981" y="5954830"/>
            <a:ext cx="1478570" cy="463475"/>
          </a:xfrm>
          <a:prstGeom prst="rect">
            <a:avLst/>
          </a:prstGeom>
        </p:spPr>
      </p:pic>
      <p:pic>
        <p:nvPicPr>
          <p:cNvPr id="20" name="Afbeelding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spTree>
    <p:extLst>
      <p:ext uri="{BB962C8B-B14F-4D97-AF65-F5344CB8AC3E}">
        <p14:creationId xmlns:p14="http://schemas.microsoft.com/office/powerpoint/2010/main" val="389438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E0217-EACD-F942-896E-38F93526B3D7}"/>
              </a:ext>
            </a:extLst>
          </p:cNvPr>
          <p:cNvSpPr>
            <a:spLocks noGrp="1"/>
          </p:cNvSpPr>
          <p:nvPr>
            <p:ph type="title"/>
          </p:nvPr>
        </p:nvSpPr>
        <p:spPr/>
        <p:txBody>
          <a:bodyPr/>
          <a:lstStyle/>
          <a:p>
            <a:r>
              <a:rPr lang="en-US" dirty="0">
                <a:latin typeface="Arial" panose="020B0604020202020204" pitchFamily="34" charset="0"/>
                <a:ea typeface="Open Sans Light"/>
                <a:cs typeface="Arial" panose="020B0604020202020204" pitchFamily="34" charset="0"/>
              </a:rPr>
              <a:t>Main use </a:t>
            </a:r>
            <a:r>
              <a:rPr lang="en-US" dirty="0" smtClean="0">
                <a:latin typeface="Arial" panose="020B0604020202020204" pitchFamily="34" charset="0"/>
                <a:ea typeface="Open Sans Light"/>
                <a:cs typeface="Arial" panose="020B0604020202020204" pitchFamily="34" charset="0"/>
              </a:rPr>
              <a:t>cases</a:t>
            </a:r>
            <a:endParaRPr lang="en-US" dirty="0">
              <a:latin typeface="Arial" panose="020B0604020202020204" pitchFamily="34" charset="0"/>
              <a:ea typeface="Open Sans Light"/>
              <a:cs typeface="Arial" panose="020B0604020202020204" pitchFamily="34" charset="0"/>
            </a:endParaRPr>
          </a:p>
        </p:txBody>
      </p:sp>
      <p:sp>
        <p:nvSpPr>
          <p:cNvPr id="5" name="Text Placeholder 4">
            <a:extLst>
              <a:ext uri="{FF2B5EF4-FFF2-40B4-BE49-F238E27FC236}">
                <a16:creationId xmlns:a16="http://schemas.microsoft.com/office/drawing/2014/main" id="{862063BD-69AC-A241-A460-D73487E1CB2B}"/>
              </a:ext>
            </a:extLst>
          </p:cNvPr>
          <p:cNvSpPr>
            <a:spLocks noGrp="1"/>
          </p:cNvSpPr>
          <p:nvPr>
            <p:ph type="body" idx="1"/>
          </p:nvPr>
        </p:nvSpPr>
        <p:spPr/>
        <p:txBody>
          <a:bodyPr>
            <a:normAutofit/>
          </a:bodyPr>
          <a:lstStyle/>
          <a:p>
            <a:pPr lvl="1"/>
            <a:r>
              <a:rPr lang="en-US" sz="1700" dirty="0" smtClean="0">
                <a:solidFill>
                  <a:schemeClr val="tx1"/>
                </a:solidFill>
              </a:rPr>
              <a:t>Grid planning to IEC 61850 design</a:t>
            </a:r>
            <a:endParaRPr lang="en-US" sz="1700" dirty="0">
              <a:solidFill>
                <a:schemeClr val="tx1"/>
              </a:solidFill>
            </a:endParaRPr>
          </a:p>
          <a:p>
            <a:pPr lvl="1"/>
            <a:r>
              <a:rPr lang="en-US" sz="1700" dirty="0" smtClean="0">
                <a:solidFill>
                  <a:schemeClr val="tx1"/>
                </a:solidFill>
              </a:rPr>
              <a:t>Requirements specification</a:t>
            </a:r>
            <a:endParaRPr lang="en-US" sz="1700" dirty="0">
              <a:solidFill>
                <a:schemeClr val="tx1"/>
              </a:solidFill>
            </a:endParaRPr>
          </a:p>
          <a:p>
            <a:pPr lvl="1"/>
            <a:r>
              <a:rPr lang="en-US" sz="1700" dirty="0" smtClean="0">
                <a:solidFill>
                  <a:schemeClr val="tx1"/>
                </a:solidFill>
              </a:rPr>
              <a:t>Changing configurations </a:t>
            </a:r>
          </a:p>
          <a:p>
            <a:pPr lvl="1"/>
            <a:r>
              <a:rPr lang="en-US" sz="1700" dirty="0">
                <a:solidFill>
                  <a:schemeClr val="tx1"/>
                </a:solidFill>
              </a:rPr>
              <a:t>A</a:t>
            </a:r>
            <a:r>
              <a:rPr lang="en-US" sz="1700" dirty="0" smtClean="0">
                <a:solidFill>
                  <a:schemeClr val="tx1"/>
                </a:solidFill>
              </a:rPr>
              <a:t>sset </a:t>
            </a:r>
            <a:r>
              <a:rPr lang="en-US" sz="1700" dirty="0">
                <a:solidFill>
                  <a:schemeClr val="tx1"/>
                </a:solidFill>
              </a:rPr>
              <a:t>management activities </a:t>
            </a:r>
            <a:endParaRPr lang="en-US" sz="1700" dirty="0" smtClean="0">
              <a:solidFill>
                <a:schemeClr val="tx1"/>
              </a:solidFill>
            </a:endParaRPr>
          </a:p>
          <a:p>
            <a:pPr lvl="1"/>
            <a:r>
              <a:rPr lang="en-US" sz="1700" dirty="0" smtClean="0">
                <a:solidFill>
                  <a:schemeClr val="tx1"/>
                </a:solidFill>
              </a:rPr>
              <a:t>Publish configurations for interested (internal) </a:t>
            </a:r>
            <a:r>
              <a:rPr lang="en-US" sz="1700" dirty="0" err="1" smtClean="0">
                <a:solidFill>
                  <a:schemeClr val="tx1"/>
                </a:solidFill>
              </a:rPr>
              <a:t>collegues</a:t>
            </a:r>
            <a:endParaRPr lang="en-US" sz="1700" dirty="0">
              <a:solidFill>
                <a:schemeClr val="tx1"/>
              </a:solidFill>
            </a:endParaRPr>
          </a:p>
          <a:p>
            <a:pPr lvl="1"/>
            <a:endParaRPr lang="en-US" sz="1700" dirty="0" smtClean="0">
              <a:solidFill>
                <a:schemeClr val="tx1"/>
              </a:solidFill>
            </a:endParaRPr>
          </a:p>
          <a:p>
            <a:pPr marL="571500" lvl="1" indent="0">
              <a:buNone/>
            </a:pPr>
            <a:r>
              <a:rPr lang="en-US" sz="1700" dirty="0" err="1" smtClean="0">
                <a:solidFill>
                  <a:schemeClr val="tx1"/>
                </a:solidFill>
              </a:rPr>
              <a:t>CoMPAS</a:t>
            </a:r>
            <a:r>
              <a:rPr lang="en-US" sz="1700" dirty="0" smtClean="0">
                <a:solidFill>
                  <a:schemeClr val="tx1"/>
                </a:solidFill>
              </a:rPr>
              <a:t> facilitates in</a:t>
            </a:r>
            <a:endParaRPr lang="en-US" sz="1700" dirty="0">
              <a:solidFill>
                <a:schemeClr val="tx1"/>
              </a:solidFill>
            </a:endParaRPr>
          </a:p>
          <a:p>
            <a:pPr marL="1218535" lvl="1" indent="-507353"/>
            <a:r>
              <a:rPr lang="en-US" sz="1700" dirty="0" smtClean="0">
                <a:solidFill>
                  <a:schemeClr val="tx1"/>
                </a:solidFill>
              </a:rPr>
              <a:t>Improve </a:t>
            </a:r>
            <a:r>
              <a:rPr lang="en-US" sz="1700" dirty="0">
                <a:solidFill>
                  <a:schemeClr val="tx1"/>
                </a:solidFill>
              </a:rPr>
              <a:t>through higher automation the interlinkage between grid planning and PACS engineering processes</a:t>
            </a:r>
          </a:p>
          <a:p>
            <a:pPr marL="1218535" lvl="1" indent="-507353"/>
            <a:r>
              <a:rPr lang="en-US" sz="1700" dirty="0">
                <a:solidFill>
                  <a:schemeClr val="tx1"/>
                </a:solidFill>
              </a:rPr>
              <a:t>Improve through higher automation the interlinkage between the configuration of PACS and the configuration of central systems (SCADA, asset management)</a:t>
            </a:r>
          </a:p>
          <a:p>
            <a:pPr>
              <a:lnSpc>
                <a:spcPct val="100000"/>
              </a:lnSpc>
            </a:pPr>
            <a:endParaRPr lang="en-US" sz="1700" dirty="0">
              <a:solidFill>
                <a:schemeClr val="tx1"/>
              </a:solidFill>
            </a:endParaRPr>
          </a:p>
        </p:txBody>
      </p:sp>
      <p:sp>
        <p:nvSpPr>
          <p:cNvPr id="7" name="Espace réservé du pied de page 1">
            <a:extLst>
              <a:ext uri="{FF2B5EF4-FFF2-40B4-BE49-F238E27FC236}">
                <a16:creationId xmlns:a16="http://schemas.microsoft.com/office/drawing/2014/main" id="{D373ABD7-B05D-46F2-95CE-40EC4B480FC3}"/>
              </a:ext>
            </a:extLst>
          </p:cNvPr>
          <p:cNvSpPr txBox="1">
            <a:spLocks/>
          </p:cNvSpPr>
          <p:nvPr/>
        </p:nvSpPr>
        <p:spPr>
          <a:xfrm>
            <a:off x="1192213" y="6438900"/>
            <a:ext cx="9807575"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a:t>© 2019-2020 Alliander, GE, National Grid, OSIsoft, RTE, Schneider Electric, TenneT.</a:t>
            </a:r>
          </a:p>
          <a:p>
            <a:pPr algn="ctr"/>
            <a:r>
              <a:rPr lang="en-US" sz="1000"/>
              <a:t>Licensed under Creative Commons Attribution 4.0 International (CC BY 4.0)</a:t>
            </a:r>
            <a:endParaRPr lang="fr-FR" sz="1000" dirty="0"/>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spTree>
    <p:extLst>
      <p:ext uri="{BB962C8B-B14F-4D97-AF65-F5344CB8AC3E}">
        <p14:creationId xmlns:p14="http://schemas.microsoft.com/office/powerpoint/2010/main" val="3104466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E0217-EACD-F942-896E-38F93526B3D7}"/>
              </a:ext>
            </a:extLst>
          </p:cNvPr>
          <p:cNvSpPr>
            <a:spLocks noGrp="1"/>
          </p:cNvSpPr>
          <p:nvPr>
            <p:ph type="title"/>
          </p:nvPr>
        </p:nvSpPr>
        <p:spPr/>
        <p:txBody>
          <a:bodyPr/>
          <a:lstStyle/>
          <a:p>
            <a:r>
              <a:rPr lang="en-US" dirty="0">
                <a:latin typeface="Arial" panose="020B0604020202020204" pitchFamily="34" charset="0"/>
                <a:ea typeface="Open Sans Light"/>
                <a:cs typeface="Arial" panose="020B0604020202020204" pitchFamily="34" charset="0"/>
              </a:rPr>
              <a:t>Core functions for profile management and configuration tools </a:t>
            </a:r>
          </a:p>
        </p:txBody>
      </p:sp>
      <p:sp>
        <p:nvSpPr>
          <p:cNvPr id="5" name="Text Placeholder 4">
            <a:extLst>
              <a:ext uri="{FF2B5EF4-FFF2-40B4-BE49-F238E27FC236}">
                <a16:creationId xmlns:a16="http://schemas.microsoft.com/office/drawing/2014/main" id="{862063BD-69AC-A241-A460-D73487E1CB2B}"/>
              </a:ext>
            </a:extLst>
          </p:cNvPr>
          <p:cNvSpPr>
            <a:spLocks noGrp="1"/>
          </p:cNvSpPr>
          <p:nvPr>
            <p:ph type="body" idx="1"/>
          </p:nvPr>
        </p:nvSpPr>
        <p:spPr/>
        <p:txBody>
          <a:bodyPr>
            <a:normAutofit fontScale="92500" lnSpcReduction="10000"/>
          </a:bodyPr>
          <a:lstStyle/>
          <a:p>
            <a:pPr marL="67730" indent="0">
              <a:lnSpc>
                <a:spcPct val="100000"/>
              </a:lnSpc>
              <a:buNone/>
            </a:pPr>
            <a:r>
              <a:rPr lang="en-US" sz="2100" dirty="0">
                <a:solidFill>
                  <a:schemeClr val="tx1"/>
                </a:solidFill>
              </a:rPr>
              <a:t>The main functional blocks required in order to address the </a:t>
            </a:r>
            <a:r>
              <a:rPr lang="en-US" sz="2100" dirty="0" smtClean="0">
                <a:solidFill>
                  <a:schemeClr val="tx1"/>
                </a:solidFill>
              </a:rPr>
              <a:t>needs:</a:t>
            </a:r>
            <a:endParaRPr lang="en-US" sz="2100" dirty="0">
              <a:solidFill>
                <a:schemeClr val="tx1"/>
              </a:solidFill>
            </a:endParaRPr>
          </a:p>
          <a:p>
            <a:pPr lvl="1">
              <a:lnSpc>
                <a:spcPct val="100000"/>
              </a:lnSpc>
            </a:pPr>
            <a:r>
              <a:rPr lang="en-US" sz="1700" dirty="0">
                <a:solidFill>
                  <a:schemeClr val="tx1"/>
                </a:solidFill>
              </a:rPr>
              <a:t>System configuration: “</a:t>
            </a:r>
            <a:r>
              <a:rPr lang="en-US" sz="1700" b="1" dirty="0">
                <a:solidFill>
                  <a:schemeClr val="tx1"/>
                </a:solidFill>
              </a:rPr>
              <a:t>System Specification Description (SSD</a:t>
            </a:r>
            <a:r>
              <a:rPr lang="en-US" sz="1700" b="1" dirty="0" smtClean="0">
                <a:solidFill>
                  <a:schemeClr val="tx1"/>
                </a:solidFill>
              </a:rPr>
              <a:t>)</a:t>
            </a:r>
            <a:r>
              <a:rPr lang="en-US" sz="1700" dirty="0" smtClean="0">
                <a:solidFill>
                  <a:schemeClr val="tx1"/>
                </a:solidFill>
              </a:rPr>
              <a:t>”</a:t>
            </a:r>
          </a:p>
          <a:p>
            <a:pPr lvl="1">
              <a:lnSpc>
                <a:spcPct val="100000"/>
              </a:lnSpc>
            </a:pPr>
            <a:r>
              <a:rPr lang="en-US" sz="1700" dirty="0" smtClean="0">
                <a:solidFill>
                  <a:schemeClr val="tx1"/>
                </a:solidFill>
              </a:rPr>
              <a:t>“</a:t>
            </a:r>
            <a:r>
              <a:rPr lang="en-US" sz="1700" b="1" dirty="0">
                <a:solidFill>
                  <a:schemeClr val="tx1"/>
                </a:solidFill>
              </a:rPr>
              <a:t>Substation Configuration Description (SCD)</a:t>
            </a:r>
            <a:r>
              <a:rPr lang="en-US" sz="1700" dirty="0">
                <a:solidFill>
                  <a:schemeClr val="tx1"/>
                </a:solidFill>
              </a:rPr>
              <a:t>” </a:t>
            </a:r>
            <a:r>
              <a:rPr lang="en-US" sz="1700" dirty="0" smtClean="0">
                <a:solidFill>
                  <a:schemeClr val="tx1"/>
                </a:solidFill>
              </a:rPr>
              <a:t>conversion</a:t>
            </a:r>
          </a:p>
          <a:p>
            <a:pPr lvl="1">
              <a:lnSpc>
                <a:spcPct val="100000"/>
              </a:lnSpc>
            </a:pPr>
            <a:r>
              <a:rPr lang="en-US" sz="1700" dirty="0" smtClean="0">
                <a:solidFill>
                  <a:schemeClr val="tx1"/>
                </a:solidFill>
              </a:rPr>
              <a:t>IEC61850 profile management: </a:t>
            </a:r>
          </a:p>
          <a:p>
            <a:pPr lvl="2"/>
            <a:r>
              <a:rPr lang="en-US" sz="1700" dirty="0" smtClean="0">
                <a:solidFill>
                  <a:schemeClr val="tx1"/>
                </a:solidFill>
              </a:rPr>
              <a:t>logical </a:t>
            </a:r>
            <a:r>
              <a:rPr lang="en-US" sz="1700" dirty="0">
                <a:solidFill>
                  <a:schemeClr val="tx1"/>
                </a:solidFill>
              </a:rPr>
              <a:t>device/function builder, </a:t>
            </a:r>
            <a:endParaRPr lang="en-US" sz="1700" dirty="0" smtClean="0">
              <a:solidFill>
                <a:schemeClr val="tx1"/>
              </a:solidFill>
            </a:endParaRPr>
          </a:p>
          <a:p>
            <a:pPr lvl="2"/>
            <a:r>
              <a:rPr lang="en-US" sz="1700" dirty="0" smtClean="0">
                <a:solidFill>
                  <a:schemeClr val="tx1"/>
                </a:solidFill>
              </a:rPr>
              <a:t>library </a:t>
            </a:r>
            <a:r>
              <a:rPr lang="en-US" sz="1700" dirty="0">
                <a:solidFill>
                  <a:schemeClr val="tx1"/>
                </a:solidFill>
              </a:rPr>
              <a:t>of common profiles for usual functions, </a:t>
            </a:r>
            <a:endParaRPr lang="en-US" sz="1700" dirty="0" smtClean="0">
              <a:solidFill>
                <a:schemeClr val="tx1"/>
              </a:solidFill>
            </a:endParaRPr>
          </a:p>
          <a:p>
            <a:pPr lvl="2"/>
            <a:r>
              <a:rPr lang="en-US" sz="1700" dirty="0" smtClean="0">
                <a:solidFill>
                  <a:schemeClr val="tx1"/>
                </a:solidFill>
              </a:rPr>
              <a:t>versioning</a:t>
            </a:r>
            <a:r>
              <a:rPr lang="en-US" sz="1700" dirty="0">
                <a:solidFill>
                  <a:schemeClr val="tx1"/>
                </a:solidFill>
              </a:rPr>
              <a:t>, definition of reusable user profile of IEC 61850 data model </a:t>
            </a:r>
          </a:p>
          <a:p>
            <a:pPr lvl="2"/>
            <a:r>
              <a:rPr lang="en-US" sz="1700" dirty="0" smtClean="0">
                <a:solidFill>
                  <a:schemeClr val="tx1"/>
                </a:solidFill>
              </a:rPr>
              <a:t>Conformity </a:t>
            </a:r>
            <a:r>
              <a:rPr lang="en-US" sz="1700" dirty="0">
                <a:solidFill>
                  <a:schemeClr val="tx1"/>
                </a:solidFill>
              </a:rPr>
              <a:t>verification of System Configuration description Language (SCL) </a:t>
            </a:r>
            <a:r>
              <a:rPr lang="en-US" sz="1700" dirty="0" smtClean="0">
                <a:solidFill>
                  <a:schemeClr val="tx1"/>
                </a:solidFill>
              </a:rPr>
              <a:t>files</a:t>
            </a:r>
          </a:p>
          <a:p>
            <a:pPr lvl="1"/>
            <a:r>
              <a:rPr lang="en-US" sz="1700" dirty="0">
                <a:solidFill>
                  <a:schemeClr val="tx1"/>
                </a:solidFill>
              </a:rPr>
              <a:t>API to vendor specific “IED Capability Description (ICD)” </a:t>
            </a:r>
            <a:r>
              <a:rPr lang="en-US" sz="1700" dirty="0" smtClean="0">
                <a:solidFill>
                  <a:schemeClr val="tx1"/>
                </a:solidFill>
              </a:rPr>
              <a:t>tools</a:t>
            </a:r>
          </a:p>
          <a:p>
            <a:pPr lvl="1"/>
            <a:r>
              <a:rPr lang="en-US" sz="1700" dirty="0" smtClean="0">
                <a:solidFill>
                  <a:schemeClr val="tx1"/>
                </a:solidFill>
              </a:rPr>
              <a:t>ICD </a:t>
            </a:r>
            <a:r>
              <a:rPr lang="en-US" sz="1700" dirty="0">
                <a:solidFill>
                  <a:schemeClr val="tx1"/>
                </a:solidFill>
              </a:rPr>
              <a:t>conformity </a:t>
            </a:r>
            <a:r>
              <a:rPr lang="en-US" sz="1700" dirty="0" smtClean="0">
                <a:solidFill>
                  <a:schemeClr val="tx1"/>
                </a:solidFill>
              </a:rPr>
              <a:t>check</a:t>
            </a:r>
          </a:p>
          <a:p>
            <a:pPr lvl="1"/>
            <a:r>
              <a:rPr lang="en-US" sz="1700" dirty="0" smtClean="0">
                <a:solidFill>
                  <a:schemeClr val="tx1"/>
                </a:solidFill>
              </a:rPr>
              <a:t>ICD </a:t>
            </a:r>
            <a:r>
              <a:rPr lang="en-US" sz="1700" dirty="0">
                <a:solidFill>
                  <a:schemeClr val="tx1"/>
                </a:solidFill>
              </a:rPr>
              <a:t>compatibility </a:t>
            </a:r>
            <a:r>
              <a:rPr lang="en-US" sz="1700" dirty="0" smtClean="0">
                <a:solidFill>
                  <a:schemeClr val="tx1"/>
                </a:solidFill>
              </a:rPr>
              <a:t>management</a:t>
            </a:r>
          </a:p>
          <a:p>
            <a:pPr lvl="1"/>
            <a:r>
              <a:rPr lang="en-US" sz="1700" dirty="0" smtClean="0">
                <a:solidFill>
                  <a:schemeClr val="tx1"/>
                </a:solidFill>
              </a:rPr>
              <a:t>ICD </a:t>
            </a:r>
            <a:r>
              <a:rPr lang="en-US" sz="1700" dirty="0">
                <a:solidFill>
                  <a:schemeClr val="tx1"/>
                </a:solidFill>
              </a:rPr>
              <a:t>versioning / repository</a:t>
            </a:r>
          </a:p>
          <a:p>
            <a:pPr lvl="2"/>
            <a:endParaRPr lang="en-US" sz="1700" dirty="0">
              <a:solidFill>
                <a:schemeClr val="tx1"/>
              </a:solidFill>
            </a:endParaRPr>
          </a:p>
          <a:p>
            <a:pPr lvl="1">
              <a:lnSpc>
                <a:spcPct val="100000"/>
              </a:lnSpc>
            </a:pPr>
            <a:endParaRPr lang="en-US" sz="1700" dirty="0">
              <a:solidFill>
                <a:schemeClr val="tx1"/>
              </a:solidFill>
            </a:endParaRP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spTree>
    <p:extLst>
      <p:ext uri="{BB962C8B-B14F-4D97-AF65-F5344CB8AC3E}">
        <p14:creationId xmlns:p14="http://schemas.microsoft.com/office/powerpoint/2010/main" val="2044902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E0217-EACD-F942-896E-38F93526B3D7}"/>
              </a:ext>
            </a:extLst>
          </p:cNvPr>
          <p:cNvSpPr>
            <a:spLocks noGrp="1"/>
          </p:cNvSpPr>
          <p:nvPr>
            <p:ph type="title"/>
          </p:nvPr>
        </p:nvSpPr>
        <p:spPr/>
        <p:txBody>
          <a:bodyPr/>
          <a:lstStyle/>
          <a:p>
            <a:r>
              <a:rPr lang="en-US" dirty="0">
                <a:latin typeface="Arial" panose="020B0604020202020204" pitchFamily="34" charset="0"/>
                <a:ea typeface="Open Sans Light"/>
                <a:cs typeface="Arial" panose="020B0604020202020204" pitchFamily="34" charset="0"/>
              </a:rPr>
              <a:t>IEC61850-CIM mapping functions</a:t>
            </a:r>
          </a:p>
        </p:txBody>
      </p:sp>
      <p:sp>
        <p:nvSpPr>
          <p:cNvPr id="5" name="Text Placeholder 4">
            <a:extLst>
              <a:ext uri="{FF2B5EF4-FFF2-40B4-BE49-F238E27FC236}">
                <a16:creationId xmlns:a16="http://schemas.microsoft.com/office/drawing/2014/main" id="{862063BD-69AC-A241-A460-D73487E1CB2B}"/>
              </a:ext>
            </a:extLst>
          </p:cNvPr>
          <p:cNvSpPr>
            <a:spLocks noGrp="1"/>
          </p:cNvSpPr>
          <p:nvPr>
            <p:ph type="body" idx="1"/>
          </p:nvPr>
        </p:nvSpPr>
        <p:spPr/>
        <p:txBody>
          <a:bodyPr>
            <a:normAutofit/>
          </a:bodyPr>
          <a:lstStyle/>
          <a:p>
            <a:pPr marL="67309" indent="0">
              <a:lnSpc>
                <a:spcPct val="100000"/>
              </a:lnSpc>
              <a:buNone/>
            </a:pPr>
            <a:r>
              <a:rPr lang="en-US" sz="2100" dirty="0">
                <a:solidFill>
                  <a:schemeClr val="tx1"/>
                </a:solidFill>
              </a:rPr>
              <a:t>In order to fulfill the need for enhanced interoperability between processes at substation and enterprise levels, the roadmap of the project should also include the development of mapping functions between CIM and 61850</a:t>
            </a:r>
            <a:r>
              <a:rPr lang="en-US" sz="2100" dirty="0" smtClean="0">
                <a:solidFill>
                  <a:schemeClr val="tx1"/>
                </a:solidFill>
              </a:rPr>
              <a:t>. The </a:t>
            </a:r>
            <a:r>
              <a:rPr lang="en-US" sz="2100" dirty="0">
                <a:solidFill>
                  <a:schemeClr val="tx1"/>
                </a:solidFill>
              </a:rPr>
              <a:t>mapping functions to be developed should be automatic, configurable and bidirectional</a:t>
            </a:r>
            <a:r>
              <a:rPr lang="en-US" sz="2100" dirty="0" smtClean="0">
                <a:solidFill>
                  <a:schemeClr val="tx1"/>
                </a:solidFill>
              </a:rPr>
              <a:t>.</a:t>
            </a:r>
          </a:p>
          <a:p>
            <a:pPr marL="67309" indent="0">
              <a:lnSpc>
                <a:spcPct val="100000"/>
              </a:lnSpc>
              <a:buNone/>
            </a:pPr>
            <a:endParaRPr lang="en-US" sz="2100" dirty="0">
              <a:solidFill>
                <a:schemeClr val="tx1"/>
              </a:solidFill>
            </a:endParaRPr>
          </a:p>
          <a:p>
            <a:pPr marL="1218520" lvl="1" indent="-541641">
              <a:lnSpc>
                <a:spcPct val="100000"/>
              </a:lnSpc>
            </a:pPr>
            <a:r>
              <a:rPr lang="en-US" sz="1700" dirty="0">
                <a:solidFill>
                  <a:schemeClr val="tx1"/>
                </a:solidFill>
              </a:rPr>
              <a:t>CIM and IEC 61850 are both based on XML file for representation of a configuration. Automatic rules could be derived from the standard based on which open source transformations could be developed.</a:t>
            </a:r>
          </a:p>
          <a:p>
            <a:pPr marL="1218520" lvl="1" indent="-541641">
              <a:lnSpc>
                <a:spcPct val="100000"/>
              </a:lnSpc>
            </a:pPr>
            <a:r>
              <a:rPr lang="en-US" sz="1700" dirty="0">
                <a:solidFill>
                  <a:schemeClr val="tx1"/>
                </a:solidFill>
              </a:rPr>
              <a:t>Transformations will have to focus not only on XML but also on semantic of data</a:t>
            </a:r>
          </a:p>
          <a:p>
            <a:pPr marL="1218520" lvl="1" indent="-541641">
              <a:lnSpc>
                <a:spcPct val="100000"/>
              </a:lnSpc>
            </a:pPr>
            <a:r>
              <a:rPr lang="en-US" sz="1700" dirty="0">
                <a:solidFill>
                  <a:schemeClr val="tx1"/>
                </a:solidFill>
              </a:rPr>
              <a:t>Transformations are needed both ways  (from IEC 61850 to CIM and from CIM to IEC 61850</a:t>
            </a:r>
            <a:r>
              <a:rPr lang="en-US" sz="1700" dirty="0" smtClean="0">
                <a:solidFill>
                  <a:schemeClr val="tx1"/>
                </a:solidFill>
              </a:rPr>
              <a:t>)</a:t>
            </a:r>
          </a:p>
          <a:p>
            <a:pPr marL="1218520" lvl="1" indent="-541641"/>
            <a:r>
              <a:rPr lang="en-US" sz="1700" dirty="0">
                <a:solidFill>
                  <a:schemeClr val="tx1"/>
                </a:solidFill>
              </a:rPr>
              <a:t>IEC </a:t>
            </a:r>
            <a:r>
              <a:rPr lang="en-US" sz="1700" dirty="0" smtClean="0">
                <a:solidFill>
                  <a:schemeClr val="tx1"/>
                </a:solidFill>
              </a:rPr>
              <a:t>62361-102 based</a:t>
            </a:r>
            <a:endParaRPr lang="en-US" sz="1700" dirty="0">
              <a:solidFill>
                <a:schemeClr val="tx1"/>
              </a:solidFill>
            </a:endParaRPr>
          </a:p>
          <a:p>
            <a:pPr marL="67309" indent="0">
              <a:lnSpc>
                <a:spcPct val="100000"/>
              </a:lnSpc>
              <a:buNone/>
            </a:pPr>
            <a:endParaRPr lang="en-US" sz="2133" dirty="0">
              <a:solidFill>
                <a:schemeClr val="tx1"/>
              </a:solidFill>
            </a:endParaRPr>
          </a:p>
        </p:txBody>
      </p:sp>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336865"/>
            <a:ext cx="1146898" cy="340246"/>
          </a:xfrm>
          <a:prstGeom prst="rect">
            <a:avLst/>
          </a:prstGeom>
        </p:spPr>
      </p:pic>
    </p:spTree>
    <p:extLst>
      <p:ext uri="{BB962C8B-B14F-4D97-AF65-F5344CB8AC3E}">
        <p14:creationId xmlns:p14="http://schemas.microsoft.com/office/powerpoint/2010/main" val="2696020928"/>
      </p:ext>
    </p:extLst>
  </p:cSld>
  <p:clrMapOvr>
    <a:masterClrMapping/>
  </p:clrMapOvr>
  <p:timing>
    <p:tnLst>
      <p:par>
        <p:cTn id="1" dur="indefinite" restart="never" nodeType="tmRoot"/>
      </p:par>
    </p:tnLst>
  </p:timing>
</p:sld>
</file>

<file path=ppt/theme/theme1.xml><?xml version="1.0" encoding="utf-8"?>
<a:theme xmlns:a="http://schemas.openxmlformats.org/drawingml/2006/main" name="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2032</Words>
  <Application>Microsoft Office PowerPoint</Application>
  <PresentationFormat>Breedbeeld</PresentationFormat>
  <Paragraphs>220</Paragraphs>
  <Slides>18</Slides>
  <Notes>14</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18</vt:i4>
      </vt:variant>
    </vt:vector>
  </HeadingPairs>
  <TitlesOfParts>
    <vt:vector size="24" baseType="lpstr">
      <vt:lpstr>Open Sans Light</vt:lpstr>
      <vt:lpstr>Avenir</vt:lpstr>
      <vt:lpstr>Arial</vt:lpstr>
      <vt:lpstr>Century Gothic</vt:lpstr>
      <vt:lpstr>Calibri</vt:lpstr>
      <vt:lpstr>LFE Template 10/2019</vt:lpstr>
      <vt:lpstr>(Co)nfiguration (M)odules for (P)ower industry (A)utomation (S)ystems   Roadmap presentation to CEATI’s Protection &amp; Control Program </vt:lpstr>
      <vt:lpstr>PowerPoint-presentatie</vt:lpstr>
      <vt:lpstr>The world around energy has changed.</vt:lpstr>
      <vt:lpstr>Direction of digitalization (Generic)</vt:lpstr>
      <vt:lpstr>CoMPAS Overiew</vt:lpstr>
      <vt:lpstr>History of the project</vt:lpstr>
      <vt:lpstr>Main use cases</vt:lpstr>
      <vt:lpstr>Core functions for profile management and configuration tools </vt:lpstr>
      <vt:lpstr>IEC61850-CIM mapping functions</vt:lpstr>
      <vt:lpstr>Functional block diagram</vt:lpstr>
      <vt:lpstr>Architecture overview</vt:lpstr>
      <vt:lpstr>CoMPAS security is important</vt:lpstr>
      <vt:lpstr>Priorities at the launch of the project for the development of a Minimum Viable Product</vt:lpstr>
      <vt:lpstr>CoMPAS current status</vt:lpstr>
      <vt:lpstr>Project leadership</vt:lpstr>
      <vt:lpstr>Relevant project links</vt:lpstr>
      <vt:lpstr>LF Energy Members</vt:lpstr>
      <vt:lpstr>OUR COMMITMENT</vt:lpstr>
    </vt:vector>
  </TitlesOfParts>
  <Company>LF energy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Roadmap presentation to</dc:title>
  <dc:creator>sander.jansen@alliander.com;lucian.balea@rte-france.com</dc:creator>
  <cp:keywords>CoMPAS; LF energy</cp:keywords>
  <cp:lastModifiedBy>Sander Jansen</cp:lastModifiedBy>
  <cp:revision>56</cp:revision>
  <dcterms:created xsi:type="dcterms:W3CDTF">2019-10-09T18:13:14Z</dcterms:created>
  <dcterms:modified xsi:type="dcterms:W3CDTF">2020-11-18T09:47:49Z</dcterms:modified>
</cp:coreProperties>
</file>